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2"/>
  </p:notesMasterIdLst>
  <p:sldIdLst>
    <p:sldId id="256" r:id="rId5"/>
    <p:sldId id="297" r:id="rId6"/>
    <p:sldId id="288" r:id="rId7"/>
    <p:sldId id="289" r:id="rId8"/>
    <p:sldId id="258" r:id="rId9"/>
    <p:sldId id="296" r:id="rId10"/>
    <p:sldId id="284" r:id="rId11"/>
    <p:sldId id="262" r:id="rId12"/>
    <p:sldId id="285" r:id="rId13"/>
    <p:sldId id="290" r:id="rId14"/>
    <p:sldId id="291" r:id="rId15"/>
    <p:sldId id="286" r:id="rId16"/>
    <p:sldId id="292" r:id="rId17"/>
    <p:sldId id="293" r:id="rId18"/>
    <p:sldId id="294" r:id="rId19"/>
    <p:sldId id="298"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fler, Anita" initials="KA" lastIdx="9" clrIdx="0">
    <p:extLst/>
  </p:cmAuthor>
  <p:cmAuthor id="2" name="Taylor, Andrea" initials="TA" lastIdx="6" clrIdx="1"/>
  <p:cmAuthor id="3" name="McCreary, Andrew" initials="MA" lastIdx="18" clrIdx="2">
    <p:extLst>
      <p:ext uri="{19B8F6BF-5375-455C-9EA6-DF929625EA0E}">
        <p15:presenceInfo xmlns:p15="http://schemas.microsoft.com/office/powerpoint/2012/main" userId="S-1-5-21-1372397406-952569610-1463631681-712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8" autoAdjust="0"/>
    <p:restoredTop sz="89651" autoAdjust="0"/>
  </p:normalViewPr>
  <p:slideViewPr>
    <p:cSldViewPr snapToGrid="0">
      <p:cViewPr varScale="1">
        <p:scale>
          <a:sx n="111" d="100"/>
          <a:sy n="111" d="100"/>
        </p:scale>
        <p:origin x="132" y="174"/>
      </p:cViewPr>
      <p:guideLst/>
    </p:cSldViewPr>
  </p:slideViewPr>
  <p:outlineViewPr>
    <p:cViewPr>
      <p:scale>
        <a:sx n="33" d="100"/>
        <a:sy n="33" d="100"/>
      </p:scale>
      <p:origin x="0" y="-5971"/>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7" d="100"/>
          <a:sy n="97" d="100"/>
        </p:scale>
        <p:origin x="4046" y="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6E3BB7-6974-4111-B41A-C44D19A8C8B2}" type="doc">
      <dgm:prSet loTypeId="urn:microsoft.com/office/officeart/2005/8/layout/bProcess4" loCatId="process" qsTypeId="urn:microsoft.com/office/officeart/2005/8/quickstyle/simple1" qsCatId="simple" csTypeId="urn:microsoft.com/office/officeart/2005/8/colors/accent2_1" csCatId="accent2" phldr="1"/>
      <dgm:spPr/>
      <dgm:t>
        <a:bodyPr/>
        <a:lstStyle/>
        <a:p>
          <a:endParaRPr lang="en-US"/>
        </a:p>
      </dgm:t>
    </dgm:pt>
    <dgm:pt modelId="{B04344FA-01AA-49E5-A577-17120E50E1B0}">
      <dgm:prSet phldrT="[Text]" custT="1"/>
      <dgm:spPr/>
      <dgm:t>
        <a:bodyPr/>
        <a:lstStyle/>
        <a:p>
          <a:r>
            <a:rPr lang="en-US" sz="1400" dirty="0" smtClean="0"/>
            <a:t>LTC Philosophy of Care </a:t>
          </a:r>
          <a:endParaRPr lang="en-US" sz="1400" dirty="0"/>
        </a:p>
      </dgm:t>
    </dgm:pt>
    <dgm:pt modelId="{DDD7E392-7CC4-419B-9229-E399C9820F02}" type="parTrans" cxnId="{F60AF59A-BE20-41CA-BB2F-AED3422D14D0}">
      <dgm:prSet/>
      <dgm:spPr/>
      <dgm:t>
        <a:bodyPr/>
        <a:lstStyle/>
        <a:p>
          <a:endParaRPr lang="en-US"/>
        </a:p>
      </dgm:t>
    </dgm:pt>
    <dgm:pt modelId="{A8B6C422-6C41-4D40-B10D-B4AA3B20E7D7}" type="sibTrans" cxnId="{F60AF59A-BE20-41CA-BB2F-AED3422D14D0}">
      <dgm:prSet/>
      <dgm:spPr/>
      <dgm:t>
        <a:bodyPr/>
        <a:lstStyle/>
        <a:p>
          <a:endParaRPr lang="en-US"/>
        </a:p>
      </dgm:t>
    </dgm:pt>
    <dgm:pt modelId="{50EB2B39-404F-4AAB-9160-F42063ED8831}">
      <dgm:prSet phldrT="[Text]" custT="1"/>
      <dgm:spPr/>
      <dgm:t>
        <a:bodyPr/>
        <a:lstStyle/>
        <a:p>
          <a:r>
            <a:rPr lang="en-US" sz="1400" dirty="0" smtClean="0"/>
            <a:t>Being a Peer Mentor</a:t>
          </a:r>
          <a:endParaRPr lang="en-US" sz="1400" dirty="0"/>
        </a:p>
      </dgm:t>
    </dgm:pt>
    <dgm:pt modelId="{C526B162-3DDB-4650-8A6F-2C04F0B12FEA}" type="parTrans" cxnId="{43C17C0E-3B87-4306-9857-C9D5D342F16C}">
      <dgm:prSet/>
      <dgm:spPr/>
      <dgm:t>
        <a:bodyPr/>
        <a:lstStyle/>
        <a:p>
          <a:endParaRPr lang="en-US"/>
        </a:p>
      </dgm:t>
    </dgm:pt>
    <dgm:pt modelId="{9ED10A9B-A566-4142-A341-675F1D37B371}" type="sibTrans" cxnId="{43C17C0E-3B87-4306-9857-C9D5D342F16C}">
      <dgm:prSet/>
      <dgm:spPr/>
      <dgm:t>
        <a:bodyPr/>
        <a:lstStyle/>
        <a:p>
          <a:endParaRPr lang="en-US"/>
        </a:p>
      </dgm:t>
    </dgm:pt>
    <dgm:pt modelId="{284C4A1C-05DF-4DEA-8FA9-612D58E8A819}">
      <dgm:prSet phldrT="[Text]" custT="1"/>
      <dgm:spPr/>
      <dgm:t>
        <a:bodyPr/>
        <a:lstStyle/>
        <a:p>
          <a:r>
            <a:rPr lang="en-US" sz="1400" dirty="0" smtClean="0"/>
            <a:t>HCSW Roles and Responsibilities</a:t>
          </a:r>
          <a:endParaRPr lang="en-US" sz="1400" dirty="0"/>
        </a:p>
      </dgm:t>
    </dgm:pt>
    <dgm:pt modelId="{140AD800-02DD-4BBC-A079-F2E61CCEEB17}" type="parTrans" cxnId="{8209F3D2-ADF5-45AE-90B4-53215E004C95}">
      <dgm:prSet/>
      <dgm:spPr/>
      <dgm:t>
        <a:bodyPr/>
        <a:lstStyle/>
        <a:p>
          <a:endParaRPr lang="en-US"/>
        </a:p>
      </dgm:t>
    </dgm:pt>
    <dgm:pt modelId="{BB19F8A9-B669-4B5E-8A09-929982B70CC6}" type="sibTrans" cxnId="{8209F3D2-ADF5-45AE-90B4-53215E004C95}">
      <dgm:prSet/>
      <dgm:spPr/>
      <dgm:t>
        <a:bodyPr/>
        <a:lstStyle/>
        <a:p>
          <a:endParaRPr lang="en-US"/>
        </a:p>
      </dgm:t>
    </dgm:pt>
    <dgm:pt modelId="{27AF82DB-D555-40AC-BB3A-0DB540E08832}">
      <dgm:prSet phldrT="[Text]" custT="1"/>
      <dgm:spPr/>
      <dgm:t>
        <a:bodyPr/>
        <a:lstStyle/>
        <a:p>
          <a:r>
            <a:rPr lang="en-US" sz="1400" dirty="0" smtClean="0"/>
            <a:t>Engaging and Connecting with Residents</a:t>
          </a:r>
          <a:endParaRPr lang="en-US" sz="1400" dirty="0"/>
        </a:p>
      </dgm:t>
    </dgm:pt>
    <dgm:pt modelId="{E5F9CA13-B478-4C37-9B85-96DE2A562D0D}" type="parTrans" cxnId="{573A8D2E-2B6A-4763-B90E-803953024095}">
      <dgm:prSet/>
      <dgm:spPr/>
      <dgm:t>
        <a:bodyPr/>
        <a:lstStyle/>
        <a:p>
          <a:endParaRPr lang="en-US"/>
        </a:p>
      </dgm:t>
    </dgm:pt>
    <dgm:pt modelId="{39D946AF-AB6D-47BA-939E-3FDD10ABBA0C}" type="sibTrans" cxnId="{573A8D2E-2B6A-4763-B90E-803953024095}">
      <dgm:prSet/>
      <dgm:spPr/>
      <dgm:t>
        <a:bodyPr/>
        <a:lstStyle/>
        <a:p>
          <a:endParaRPr lang="en-US"/>
        </a:p>
      </dgm:t>
    </dgm:pt>
    <dgm:pt modelId="{2B27700E-92AD-4279-BEE0-F62CA208145A}">
      <dgm:prSet phldrT="[Text]" custT="1"/>
      <dgm:spPr/>
      <dgm:t>
        <a:bodyPr/>
        <a:lstStyle/>
        <a:p>
          <a:r>
            <a:rPr lang="en-US" sz="1400" dirty="0" smtClean="0"/>
            <a:t>Day in the Life of the HCSW shift responsibilities</a:t>
          </a:r>
          <a:endParaRPr lang="en-US" sz="1400" dirty="0"/>
        </a:p>
      </dgm:t>
    </dgm:pt>
    <dgm:pt modelId="{6D695C0B-3DD3-49F6-99AC-68DE17618A22}" type="parTrans" cxnId="{E0F5433D-B9E7-4A88-9816-EE50B20243A7}">
      <dgm:prSet/>
      <dgm:spPr/>
      <dgm:t>
        <a:bodyPr/>
        <a:lstStyle/>
        <a:p>
          <a:endParaRPr lang="en-US"/>
        </a:p>
      </dgm:t>
    </dgm:pt>
    <dgm:pt modelId="{DED4C8B8-B962-4A86-AB7E-DEB2BC35439A}" type="sibTrans" cxnId="{E0F5433D-B9E7-4A88-9816-EE50B20243A7}">
      <dgm:prSet/>
      <dgm:spPr/>
      <dgm:t>
        <a:bodyPr/>
        <a:lstStyle/>
        <a:p>
          <a:endParaRPr lang="en-US"/>
        </a:p>
      </dgm:t>
    </dgm:pt>
    <dgm:pt modelId="{B848C678-9BF1-41EB-8C2B-D9AB61B02AE8}">
      <dgm:prSet phldrT="[Text]" custT="1"/>
      <dgm:spPr/>
      <dgm:t>
        <a:bodyPr/>
        <a:lstStyle/>
        <a:p>
          <a:r>
            <a:rPr lang="en-US" sz="1400" dirty="0" smtClean="0"/>
            <a:t>Wrap Up</a:t>
          </a:r>
          <a:endParaRPr lang="en-US" sz="1400" dirty="0"/>
        </a:p>
      </dgm:t>
    </dgm:pt>
    <dgm:pt modelId="{0B7277B1-7EFB-4951-95FE-25FEDA6C2A68}" type="parTrans" cxnId="{59A329C3-C08A-406A-B73E-570576519CD4}">
      <dgm:prSet/>
      <dgm:spPr/>
      <dgm:t>
        <a:bodyPr/>
        <a:lstStyle/>
        <a:p>
          <a:endParaRPr lang="en-US"/>
        </a:p>
      </dgm:t>
    </dgm:pt>
    <dgm:pt modelId="{0AB43005-6D12-418A-A8BF-D7DF16969D78}" type="sibTrans" cxnId="{59A329C3-C08A-406A-B73E-570576519CD4}">
      <dgm:prSet/>
      <dgm:spPr/>
      <dgm:t>
        <a:bodyPr/>
        <a:lstStyle/>
        <a:p>
          <a:endParaRPr lang="en-US"/>
        </a:p>
      </dgm:t>
    </dgm:pt>
    <dgm:pt modelId="{CA643E47-D4E7-4F3F-ADB3-FAB9187D5B62}">
      <dgm:prSet phldrT="[Text]" custT="1"/>
      <dgm:spPr/>
      <dgm:t>
        <a:bodyPr/>
        <a:lstStyle/>
        <a:p>
          <a:r>
            <a:rPr lang="en-US" sz="1400" dirty="0" smtClean="0"/>
            <a:t>HCSW Learning Pathway </a:t>
          </a:r>
          <a:endParaRPr lang="en-US" sz="1400" dirty="0"/>
        </a:p>
      </dgm:t>
    </dgm:pt>
    <dgm:pt modelId="{5753FDD4-D28B-4D03-9E86-85B5F8DE7CA3}" type="parTrans" cxnId="{83355F30-84C5-4865-BB91-ABF9EA24A4C6}">
      <dgm:prSet/>
      <dgm:spPr/>
      <dgm:t>
        <a:bodyPr/>
        <a:lstStyle/>
        <a:p>
          <a:endParaRPr lang="en-US"/>
        </a:p>
      </dgm:t>
    </dgm:pt>
    <dgm:pt modelId="{71D6BDCD-8297-4AA4-A697-91D6228E8F32}" type="sibTrans" cxnId="{83355F30-84C5-4865-BB91-ABF9EA24A4C6}">
      <dgm:prSet/>
      <dgm:spPr/>
      <dgm:t>
        <a:bodyPr/>
        <a:lstStyle/>
        <a:p>
          <a:endParaRPr lang="en-US"/>
        </a:p>
      </dgm:t>
    </dgm:pt>
    <dgm:pt modelId="{2AA0EC17-175B-40CA-9500-93877CC0D257}">
      <dgm:prSet phldrT="[Text]" custT="1"/>
      <dgm:spPr/>
      <dgm:t>
        <a:bodyPr/>
        <a:lstStyle/>
        <a:p>
          <a:r>
            <a:rPr lang="en-US" sz="1400" dirty="0" smtClean="0"/>
            <a:t>Cultural Safety </a:t>
          </a:r>
          <a:endParaRPr lang="en-US" sz="1400" dirty="0"/>
        </a:p>
      </dgm:t>
    </dgm:pt>
    <dgm:pt modelId="{44AC86C4-8052-4F54-A448-53EC09B3C716}" type="parTrans" cxnId="{DDB736EC-2DF6-414F-8695-E14A80935A1E}">
      <dgm:prSet/>
      <dgm:spPr/>
      <dgm:t>
        <a:bodyPr/>
        <a:lstStyle/>
        <a:p>
          <a:endParaRPr lang="en-US"/>
        </a:p>
      </dgm:t>
    </dgm:pt>
    <dgm:pt modelId="{49344ACC-3198-4904-B115-6AEF35BEB9AD}" type="sibTrans" cxnId="{DDB736EC-2DF6-414F-8695-E14A80935A1E}">
      <dgm:prSet/>
      <dgm:spPr/>
      <dgm:t>
        <a:bodyPr/>
        <a:lstStyle/>
        <a:p>
          <a:endParaRPr lang="en-US"/>
        </a:p>
      </dgm:t>
    </dgm:pt>
    <dgm:pt modelId="{21B7EDCF-7A76-4190-BEC6-9BE250A33D38}">
      <dgm:prSet phldrT="[Text]" custT="1"/>
      <dgm:spPr/>
      <dgm:t>
        <a:bodyPr/>
        <a:lstStyle/>
        <a:p>
          <a:r>
            <a:rPr lang="en-US" sz="1400" dirty="0" smtClean="0"/>
            <a:t>Program Goals: Why Introduce the new role into LTC </a:t>
          </a:r>
          <a:endParaRPr lang="en-US" sz="1400" dirty="0"/>
        </a:p>
      </dgm:t>
    </dgm:pt>
    <dgm:pt modelId="{357C236F-5710-4693-9DB0-D8CC3714A760}" type="parTrans" cxnId="{8A532299-E9F6-4212-8FF8-27F9C87ED4D8}">
      <dgm:prSet/>
      <dgm:spPr/>
      <dgm:t>
        <a:bodyPr/>
        <a:lstStyle/>
        <a:p>
          <a:endParaRPr lang="en-US"/>
        </a:p>
      </dgm:t>
    </dgm:pt>
    <dgm:pt modelId="{D6F776CE-7CE7-46EE-B8ED-CC28E39911C9}" type="sibTrans" cxnId="{8A532299-E9F6-4212-8FF8-27F9C87ED4D8}">
      <dgm:prSet/>
      <dgm:spPr/>
      <dgm:t>
        <a:bodyPr/>
        <a:lstStyle/>
        <a:p>
          <a:endParaRPr lang="en-US"/>
        </a:p>
      </dgm:t>
    </dgm:pt>
    <dgm:pt modelId="{7052EF42-9558-4DF0-8A3A-A25FB1689809}">
      <dgm:prSet phldrT="[Text]" custT="1"/>
      <dgm:spPr/>
      <dgm:t>
        <a:bodyPr/>
        <a:lstStyle/>
        <a:p>
          <a:r>
            <a:rPr lang="en-US" sz="1400" dirty="0" smtClean="0"/>
            <a:t>Resources for Mentoring the HCSW  </a:t>
          </a:r>
          <a:endParaRPr lang="en-US" sz="1400" dirty="0"/>
        </a:p>
      </dgm:t>
    </dgm:pt>
    <dgm:pt modelId="{224EA2AC-8665-4AA7-82B0-DDE57B2D3C62}" type="parTrans" cxnId="{B516B4BE-9E54-4D1F-A370-0B73B04C471C}">
      <dgm:prSet/>
      <dgm:spPr/>
    </dgm:pt>
    <dgm:pt modelId="{CC5E7E4D-1EA8-48D8-BDC4-82E72940E585}" type="sibTrans" cxnId="{B516B4BE-9E54-4D1F-A370-0B73B04C471C}">
      <dgm:prSet/>
      <dgm:spPr/>
    </dgm:pt>
    <dgm:pt modelId="{89C3B542-6702-4DFB-BC0B-4825B0C05C92}" type="pres">
      <dgm:prSet presAssocID="{6F6E3BB7-6974-4111-B41A-C44D19A8C8B2}" presName="Name0" presStyleCnt="0">
        <dgm:presLayoutVars>
          <dgm:dir/>
          <dgm:resizeHandles/>
        </dgm:presLayoutVars>
      </dgm:prSet>
      <dgm:spPr/>
      <dgm:t>
        <a:bodyPr/>
        <a:lstStyle/>
        <a:p>
          <a:endParaRPr lang="en-US"/>
        </a:p>
      </dgm:t>
    </dgm:pt>
    <dgm:pt modelId="{F4D4D250-1ED0-421A-A2F9-66D5FFAB8E9F}" type="pres">
      <dgm:prSet presAssocID="{CA643E47-D4E7-4F3F-ADB3-FAB9187D5B62}" presName="compNode" presStyleCnt="0"/>
      <dgm:spPr/>
    </dgm:pt>
    <dgm:pt modelId="{3FA434DF-E2D8-4E2A-8581-7C625D81B11E}" type="pres">
      <dgm:prSet presAssocID="{CA643E47-D4E7-4F3F-ADB3-FAB9187D5B62}" presName="dummyConnPt" presStyleCnt="0"/>
      <dgm:spPr/>
    </dgm:pt>
    <dgm:pt modelId="{FD69C100-648F-42C7-AE06-B6D4B0005B5B}" type="pres">
      <dgm:prSet presAssocID="{CA643E47-D4E7-4F3F-ADB3-FAB9187D5B62}" presName="node" presStyleLbl="node1" presStyleIdx="0" presStyleCnt="10">
        <dgm:presLayoutVars>
          <dgm:bulletEnabled val="1"/>
        </dgm:presLayoutVars>
      </dgm:prSet>
      <dgm:spPr/>
      <dgm:t>
        <a:bodyPr/>
        <a:lstStyle/>
        <a:p>
          <a:endParaRPr lang="en-US"/>
        </a:p>
      </dgm:t>
    </dgm:pt>
    <dgm:pt modelId="{2EE971D7-1377-4E43-83EA-F26AE7E3D79B}" type="pres">
      <dgm:prSet presAssocID="{71D6BDCD-8297-4AA4-A697-91D6228E8F32}" presName="sibTrans" presStyleLbl="bgSibTrans2D1" presStyleIdx="0" presStyleCnt="9"/>
      <dgm:spPr/>
      <dgm:t>
        <a:bodyPr/>
        <a:lstStyle/>
        <a:p>
          <a:endParaRPr lang="en-US"/>
        </a:p>
      </dgm:t>
    </dgm:pt>
    <dgm:pt modelId="{145B23F7-9176-4CD4-A3B1-2E1532F56DAA}" type="pres">
      <dgm:prSet presAssocID="{B04344FA-01AA-49E5-A577-17120E50E1B0}" presName="compNode" presStyleCnt="0"/>
      <dgm:spPr/>
    </dgm:pt>
    <dgm:pt modelId="{1D3E9CF5-2C00-4DEA-B810-F88E77FDD0D5}" type="pres">
      <dgm:prSet presAssocID="{B04344FA-01AA-49E5-A577-17120E50E1B0}" presName="dummyConnPt" presStyleCnt="0"/>
      <dgm:spPr/>
    </dgm:pt>
    <dgm:pt modelId="{2E2D7389-11AB-4668-956D-D2BE42BE561C}" type="pres">
      <dgm:prSet presAssocID="{B04344FA-01AA-49E5-A577-17120E50E1B0}" presName="node" presStyleLbl="node1" presStyleIdx="1" presStyleCnt="10">
        <dgm:presLayoutVars>
          <dgm:bulletEnabled val="1"/>
        </dgm:presLayoutVars>
      </dgm:prSet>
      <dgm:spPr/>
      <dgm:t>
        <a:bodyPr/>
        <a:lstStyle/>
        <a:p>
          <a:endParaRPr lang="en-US"/>
        </a:p>
      </dgm:t>
    </dgm:pt>
    <dgm:pt modelId="{79F5BAC7-A51D-4A37-8A26-2E2140D54EB3}" type="pres">
      <dgm:prSet presAssocID="{A8B6C422-6C41-4D40-B10D-B4AA3B20E7D7}" presName="sibTrans" presStyleLbl="bgSibTrans2D1" presStyleIdx="1" presStyleCnt="9"/>
      <dgm:spPr/>
      <dgm:t>
        <a:bodyPr/>
        <a:lstStyle/>
        <a:p>
          <a:endParaRPr lang="en-US"/>
        </a:p>
      </dgm:t>
    </dgm:pt>
    <dgm:pt modelId="{5923B4D6-8D35-4239-9104-7B2A7E78FDA0}" type="pres">
      <dgm:prSet presAssocID="{2AA0EC17-175B-40CA-9500-93877CC0D257}" presName="compNode" presStyleCnt="0"/>
      <dgm:spPr/>
    </dgm:pt>
    <dgm:pt modelId="{3F11BA45-90F1-4449-A345-E9C5C2C8F364}" type="pres">
      <dgm:prSet presAssocID="{2AA0EC17-175B-40CA-9500-93877CC0D257}" presName="dummyConnPt" presStyleCnt="0"/>
      <dgm:spPr/>
    </dgm:pt>
    <dgm:pt modelId="{9312C1D9-0349-4D5A-BA16-076837DFAF9C}" type="pres">
      <dgm:prSet presAssocID="{2AA0EC17-175B-40CA-9500-93877CC0D257}" presName="node" presStyleLbl="node1" presStyleIdx="2" presStyleCnt="10">
        <dgm:presLayoutVars>
          <dgm:bulletEnabled val="1"/>
        </dgm:presLayoutVars>
      </dgm:prSet>
      <dgm:spPr/>
      <dgm:t>
        <a:bodyPr/>
        <a:lstStyle/>
        <a:p>
          <a:endParaRPr lang="en-US"/>
        </a:p>
      </dgm:t>
    </dgm:pt>
    <dgm:pt modelId="{A5A03148-2B4B-444A-9BE2-0DA6CF3FF885}" type="pres">
      <dgm:prSet presAssocID="{49344ACC-3198-4904-B115-6AEF35BEB9AD}" presName="sibTrans" presStyleLbl="bgSibTrans2D1" presStyleIdx="2" presStyleCnt="9"/>
      <dgm:spPr/>
      <dgm:t>
        <a:bodyPr/>
        <a:lstStyle/>
        <a:p>
          <a:endParaRPr lang="en-US"/>
        </a:p>
      </dgm:t>
    </dgm:pt>
    <dgm:pt modelId="{EB50EE86-E0D7-4BF1-80C6-3315EAC6968D}" type="pres">
      <dgm:prSet presAssocID="{50EB2B39-404F-4AAB-9160-F42063ED8831}" presName="compNode" presStyleCnt="0"/>
      <dgm:spPr/>
    </dgm:pt>
    <dgm:pt modelId="{296555BD-C055-407C-8BE8-72304A161135}" type="pres">
      <dgm:prSet presAssocID="{50EB2B39-404F-4AAB-9160-F42063ED8831}" presName="dummyConnPt" presStyleCnt="0"/>
      <dgm:spPr/>
    </dgm:pt>
    <dgm:pt modelId="{FB1BA55D-40FA-4C7D-A7E3-1B1B682167DA}" type="pres">
      <dgm:prSet presAssocID="{50EB2B39-404F-4AAB-9160-F42063ED8831}" presName="node" presStyleLbl="node1" presStyleIdx="3" presStyleCnt="10">
        <dgm:presLayoutVars>
          <dgm:bulletEnabled val="1"/>
        </dgm:presLayoutVars>
      </dgm:prSet>
      <dgm:spPr/>
      <dgm:t>
        <a:bodyPr/>
        <a:lstStyle/>
        <a:p>
          <a:endParaRPr lang="en-US"/>
        </a:p>
      </dgm:t>
    </dgm:pt>
    <dgm:pt modelId="{33AFC4E5-B9CC-4FD6-BEBD-A6B23C69EBA8}" type="pres">
      <dgm:prSet presAssocID="{9ED10A9B-A566-4142-A341-675F1D37B371}" presName="sibTrans" presStyleLbl="bgSibTrans2D1" presStyleIdx="3" presStyleCnt="9"/>
      <dgm:spPr/>
      <dgm:t>
        <a:bodyPr/>
        <a:lstStyle/>
        <a:p>
          <a:endParaRPr lang="en-US"/>
        </a:p>
      </dgm:t>
    </dgm:pt>
    <dgm:pt modelId="{8582ECB9-698E-4B37-AC34-021A0EBF8303}" type="pres">
      <dgm:prSet presAssocID="{21B7EDCF-7A76-4190-BEC6-9BE250A33D38}" presName="compNode" presStyleCnt="0"/>
      <dgm:spPr/>
    </dgm:pt>
    <dgm:pt modelId="{A32EA845-0925-4E38-9F7B-4B9F0E50B718}" type="pres">
      <dgm:prSet presAssocID="{21B7EDCF-7A76-4190-BEC6-9BE250A33D38}" presName="dummyConnPt" presStyleCnt="0"/>
      <dgm:spPr/>
    </dgm:pt>
    <dgm:pt modelId="{30E292B2-EEA2-4D1C-BAAC-C9DCC582F848}" type="pres">
      <dgm:prSet presAssocID="{21B7EDCF-7A76-4190-BEC6-9BE250A33D38}" presName="node" presStyleLbl="node1" presStyleIdx="4" presStyleCnt="10" custLinFactNeighborX="-2636" custLinFactNeighborY="-2636">
        <dgm:presLayoutVars>
          <dgm:bulletEnabled val="1"/>
        </dgm:presLayoutVars>
      </dgm:prSet>
      <dgm:spPr/>
      <dgm:t>
        <a:bodyPr/>
        <a:lstStyle/>
        <a:p>
          <a:endParaRPr lang="en-US"/>
        </a:p>
      </dgm:t>
    </dgm:pt>
    <dgm:pt modelId="{CA25F100-7190-4B54-845E-E69B487AF0E9}" type="pres">
      <dgm:prSet presAssocID="{D6F776CE-7CE7-46EE-B8ED-CC28E39911C9}" presName="sibTrans" presStyleLbl="bgSibTrans2D1" presStyleIdx="4" presStyleCnt="9"/>
      <dgm:spPr/>
      <dgm:t>
        <a:bodyPr/>
        <a:lstStyle/>
        <a:p>
          <a:endParaRPr lang="en-US"/>
        </a:p>
      </dgm:t>
    </dgm:pt>
    <dgm:pt modelId="{13F6FBF2-8C16-43C7-A600-13984A27CBF3}" type="pres">
      <dgm:prSet presAssocID="{284C4A1C-05DF-4DEA-8FA9-612D58E8A819}" presName="compNode" presStyleCnt="0"/>
      <dgm:spPr/>
    </dgm:pt>
    <dgm:pt modelId="{8F2B27B5-028D-4E91-98B8-72611536B778}" type="pres">
      <dgm:prSet presAssocID="{284C4A1C-05DF-4DEA-8FA9-612D58E8A819}" presName="dummyConnPt" presStyleCnt="0"/>
      <dgm:spPr/>
    </dgm:pt>
    <dgm:pt modelId="{057435C6-CF11-4D2D-8512-7F792BB8BFE2}" type="pres">
      <dgm:prSet presAssocID="{284C4A1C-05DF-4DEA-8FA9-612D58E8A819}" presName="node" presStyleLbl="node1" presStyleIdx="5" presStyleCnt="10">
        <dgm:presLayoutVars>
          <dgm:bulletEnabled val="1"/>
        </dgm:presLayoutVars>
      </dgm:prSet>
      <dgm:spPr/>
      <dgm:t>
        <a:bodyPr/>
        <a:lstStyle/>
        <a:p>
          <a:endParaRPr lang="en-US"/>
        </a:p>
      </dgm:t>
    </dgm:pt>
    <dgm:pt modelId="{E1359535-0C9E-4AD5-B03B-C6381DC57C27}" type="pres">
      <dgm:prSet presAssocID="{BB19F8A9-B669-4B5E-8A09-929982B70CC6}" presName="sibTrans" presStyleLbl="bgSibTrans2D1" presStyleIdx="5" presStyleCnt="9"/>
      <dgm:spPr/>
      <dgm:t>
        <a:bodyPr/>
        <a:lstStyle/>
        <a:p>
          <a:endParaRPr lang="en-US"/>
        </a:p>
      </dgm:t>
    </dgm:pt>
    <dgm:pt modelId="{B413C373-BD79-49DF-B5A0-049E3FBCE212}" type="pres">
      <dgm:prSet presAssocID="{7052EF42-9558-4DF0-8A3A-A25FB1689809}" presName="compNode" presStyleCnt="0"/>
      <dgm:spPr/>
    </dgm:pt>
    <dgm:pt modelId="{BB1B0B69-0336-48E3-B1BC-668D3BF8DEC5}" type="pres">
      <dgm:prSet presAssocID="{7052EF42-9558-4DF0-8A3A-A25FB1689809}" presName="dummyConnPt" presStyleCnt="0"/>
      <dgm:spPr/>
    </dgm:pt>
    <dgm:pt modelId="{A58CF668-1E22-4A32-885E-104E61D4906C}" type="pres">
      <dgm:prSet presAssocID="{7052EF42-9558-4DF0-8A3A-A25FB1689809}" presName="node" presStyleLbl="node1" presStyleIdx="6" presStyleCnt="10">
        <dgm:presLayoutVars>
          <dgm:bulletEnabled val="1"/>
        </dgm:presLayoutVars>
      </dgm:prSet>
      <dgm:spPr/>
      <dgm:t>
        <a:bodyPr/>
        <a:lstStyle/>
        <a:p>
          <a:endParaRPr lang="en-US"/>
        </a:p>
      </dgm:t>
    </dgm:pt>
    <dgm:pt modelId="{88FE8016-140A-49F8-81DA-5B1BBCDF1516}" type="pres">
      <dgm:prSet presAssocID="{CC5E7E4D-1EA8-48D8-BDC4-82E72940E585}" presName="sibTrans" presStyleLbl="bgSibTrans2D1" presStyleIdx="6" presStyleCnt="9"/>
      <dgm:spPr/>
    </dgm:pt>
    <dgm:pt modelId="{A89A5EA7-EAD6-4619-A082-F50A372030F1}" type="pres">
      <dgm:prSet presAssocID="{27AF82DB-D555-40AC-BB3A-0DB540E08832}" presName="compNode" presStyleCnt="0"/>
      <dgm:spPr/>
    </dgm:pt>
    <dgm:pt modelId="{5641A915-B2E0-4465-A6B5-756093CAEB57}" type="pres">
      <dgm:prSet presAssocID="{27AF82DB-D555-40AC-BB3A-0DB540E08832}" presName="dummyConnPt" presStyleCnt="0"/>
      <dgm:spPr/>
    </dgm:pt>
    <dgm:pt modelId="{0CCFFFC5-A559-4774-B1AF-3385CDFAE22D}" type="pres">
      <dgm:prSet presAssocID="{27AF82DB-D555-40AC-BB3A-0DB540E08832}" presName="node" presStyleLbl="node1" presStyleIdx="7" presStyleCnt="10">
        <dgm:presLayoutVars>
          <dgm:bulletEnabled val="1"/>
        </dgm:presLayoutVars>
      </dgm:prSet>
      <dgm:spPr/>
      <dgm:t>
        <a:bodyPr/>
        <a:lstStyle/>
        <a:p>
          <a:endParaRPr lang="en-US"/>
        </a:p>
      </dgm:t>
    </dgm:pt>
    <dgm:pt modelId="{2B12960B-B49D-4020-8B37-0BC9101626E0}" type="pres">
      <dgm:prSet presAssocID="{39D946AF-AB6D-47BA-939E-3FDD10ABBA0C}" presName="sibTrans" presStyleLbl="bgSibTrans2D1" presStyleIdx="7" presStyleCnt="9"/>
      <dgm:spPr/>
      <dgm:t>
        <a:bodyPr/>
        <a:lstStyle/>
        <a:p>
          <a:endParaRPr lang="en-US"/>
        </a:p>
      </dgm:t>
    </dgm:pt>
    <dgm:pt modelId="{6D40CDC1-A1EB-43CC-B453-DA39C8C7FF8A}" type="pres">
      <dgm:prSet presAssocID="{2B27700E-92AD-4279-BEE0-F62CA208145A}" presName="compNode" presStyleCnt="0"/>
      <dgm:spPr/>
    </dgm:pt>
    <dgm:pt modelId="{1BD85279-5D10-470C-B077-9FA48E1680DB}" type="pres">
      <dgm:prSet presAssocID="{2B27700E-92AD-4279-BEE0-F62CA208145A}" presName="dummyConnPt" presStyleCnt="0"/>
      <dgm:spPr/>
    </dgm:pt>
    <dgm:pt modelId="{9BDBC7B0-56BE-4E32-92AA-8E2321D986B7}" type="pres">
      <dgm:prSet presAssocID="{2B27700E-92AD-4279-BEE0-F62CA208145A}" presName="node" presStyleLbl="node1" presStyleIdx="8" presStyleCnt="10">
        <dgm:presLayoutVars>
          <dgm:bulletEnabled val="1"/>
        </dgm:presLayoutVars>
      </dgm:prSet>
      <dgm:spPr/>
      <dgm:t>
        <a:bodyPr/>
        <a:lstStyle/>
        <a:p>
          <a:endParaRPr lang="en-US"/>
        </a:p>
      </dgm:t>
    </dgm:pt>
    <dgm:pt modelId="{0248E282-281D-4B94-9632-1B8C6D6CE370}" type="pres">
      <dgm:prSet presAssocID="{DED4C8B8-B962-4A86-AB7E-DEB2BC35439A}" presName="sibTrans" presStyleLbl="bgSibTrans2D1" presStyleIdx="8" presStyleCnt="9"/>
      <dgm:spPr/>
      <dgm:t>
        <a:bodyPr/>
        <a:lstStyle/>
        <a:p>
          <a:endParaRPr lang="en-US"/>
        </a:p>
      </dgm:t>
    </dgm:pt>
    <dgm:pt modelId="{147160C2-439E-407D-A918-84B6EFF7344E}" type="pres">
      <dgm:prSet presAssocID="{B848C678-9BF1-41EB-8C2B-D9AB61B02AE8}" presName="compNode" presStyleCnt="0"/>
      <dgm:spPr/>
    </dgm:pt>
    <dgm:pt modelId="{F740E569-D87F-4B13-B541-46AB233A39FE}" type="pres">
      <dgm:prSet presAssocID="{B848C678-9BF1-41EB-8C2B-D9AB61B02AE8}" presName="dummyConnPt" presStyleCnt="0"/>
      <dgm:spPr/>
    </dgm:pt>
    <dgm:pt modelId="{2D29765F-95E0-4F0C-A57F-DF5A9454601E}" type="pres">
      <dgm:prSet presAssocID="{B848C678-9BF1-41EB-8C2B-D9AB61B02AE8}" presName="node" presStyleLbl="node1" presStyleIdx="9" presStyleCnt="10">
        <dgm:presLayoutVars>
          <dgm:bulletEnabled val="1"/>
        </dgm:presLayoutVars>
      </dgm:prSet>
      <dgm:spPr/>
      <dgm:t>
        <a:bodyPr/>
        <a:lstStyle/>
        <a:p>
          <a:endParaRPr lang="en-US"/>
        </a:p>
      </dgm:t>
    </dgm:pt>
  </dgm:ptLst>
  <dgm:cxnLst>
    <dgm:cxn modelId="{E0F5433D-B9E7-4A88-9816-EE50B20243A7}" srcId="{6F6E3BB7-6974-4111-B41A-C44D19A8C8B2}" destId="{2B27700E-92AD-4279-BEE0-F62CA208145A}" srcOrd="8" destOrd="0" parTransId="{6D695C0B-3DD3-49F6-99AC-68DE17618A22}" sibTransId="{DED4C8B8-B962-4A86-AB7E-DEB2BC35439A}"/>
    <dgm:cxn modelId="{29ABF492-F5D4-4037-8028-CD74CD166324}" type="presOf" srcId="{21B7EDCF-7A76-4190-BEC6-9BE250A33D38}" destId="{30E292B2-EEA2-4D1C-BAAC-C9DCC582F848}" srcOrd="0" destOrd="0" presId="urn:microsoft.com/office/officeart/2005/8/layout/bProcess4"/>
    <dgm:cxn modelId="{4135D85A-B610-43F8-B6DC-AA832D519045}" type="presOf" srcId="{50EB2B39-404F-4AAB-9160-F42063ED8831}" destId="{FB1BA55D-40FA-4C7D-A7E3-1B1B682167DA}" srcOrd="0" destOrd="0" presId="urn:microsoft.com/office/officeart/2005/8/layout/bProcess4"/>
    <dgm:cxn modelId="{9D574A86-B69C-47E1-B911-6A44DDC850A0}" type="presOf" srcId="{284C4A1C-05DF-4DEA-8FA9-612D58E8A819}" destId="{057435C6-CF11-4D2D-8512-7F792BB8BFE2}" srcOrd="0" destOrd="0" presId="urn:microsoft.com/office/officeart/2005/8/layout/bProcess4"/>
    <dgm:cxn modelId="{43C17C0E-3B87-4306-9857-C9D5D342F16C}" srcId="{6F6E3BB7-6974-4111-B41A-C44D19A8C8B2}" destId="{50EB2B39-404F-4AAB-9160-F42063ED8831}" srcOrd="3" destOrd="0" parTransId="{C526B162-3DDB-4650-8A6F-2C04F0B12FEA}" sibTransId="{9ED10A9B-A566-4142-A341-675F1D37B371}"/>
    <dgm:cxn modelId="{52212B38-6C44-4120-B27C-5DEBAC6986F7}" type="presOf" srcId="{DED4C8B8-B962-4A86-AB7E-DEB2BC35439A}" destId="{0248E282-281D-4B94-9632-1B8C6D6CE370}" srcOrd="0" destOrd="0" presId="urn:microsoft.com/office/officeart/2005/8/layout/bProcess4"/>
    <dgm:cxn modelId="{8209F3D2-ADF5-45AE-90B4-53215E004C95}" srcId="{6F6E3BB7-6974-4111-B41A-C44D19A8C8B2}" destId="{284C4A1C-05DF-4DEA-8FA9-612D58E8A819}" srcOrd="5" destOrd="0" parTransId="{140AD800-02DD-4BBC-A079-F2E61CCEEB17}" sibTransId="{BB19F8A9-B669-4B5E-8A09-929982B70CC6}"/>
    <dgm:cxn modelId="{EFD40A67-8D99-42C3-B2D0-AF60CB4B7339}" type="presOf" srcId="{CC5E7E4D-1EA8-48D8-BDC4-82E72940E585}" destId="{88FE8016-140A-49F8-81DA-5B1BBCDF1516}" srcOrd="0" destOrd="0" presId="urn:microsoft.com/office/officeart/2005/8/layout/bProcess4"/>
    <dgm:cxn modelId="{ED3DB0D7-E92E-4304-9920-4DFAAEABE35E}" type="presOf" srcId="{B04344FA-01AA-49E5-A577-17120E50E1B0}" destId="{2E2D7389-11AB-4668-956D-D2BE42BE561C}" srcOrd="0" destOrd="0" presId="urn:microsoft.com/office/officeart/2005/8/layout/bProcess4"/>
    <dgm:cxn modelId="{A0B36B2D-0E1D-457E-81F8-283A9B953DF9}" type="presOf" srcId="{2AA0EC17-175B-40CA-9500-93877CC0D257}" destId="{9312C1D9-0349-4D5A-BA16-076837DFAF9C}" srcOrd="0" destOrd="0" presId="urn:microsoft.com/office/officeart/2005/8/layout/bProcess4"/>
    <dgm:cxn modelId="{DDB736EC-2DF6-414F-8695-E14A80935A1E}" srcId="{6F6E3BB7-6974-4111-B41A-C44D19A8C8B2}" destId="{2AA0EC17-175B-40CA-9500-93877CC0D257}" srcOrd="2" destOrd="0" parTransId="{44AC86C4-8052-4F54-A448-53EC09B3C716}" sibTransId="{49344ACC-3198-4904-B115-6AEF35BEB9AD}"/>
    <dgm:cxn modelId="{19A84735-4A96-4E88-8878-E7368D3DE206}" type="presOf" srcId="{2B27700E-92AD-4279-BEE0-F62CA208145A}" destId="{9BDBC7B0-56BE-4E32-92AA-8E2321D986B7}" srcOrd="0" destOrd="0" presId="urn:microsoft.com/office/officeart/2005/8/layout/bProcess4"/>
    <dgm:cxn modelId="{1B659975-C087-4ACC-A63D-25F72A061D0E}" type="presOf" srcId="{39D946AF-AB6D-47BA-939E-3FDD10ABBA0C}" destId="{2B12960B-B49D-4020-8B37-0BC9101626E0}" srcOrd="0" destOrd="0" presId="urn:microsoft.com/office/officeart/2005/8/layout/bProcess4"/>
    <dgm:cxn modelId="{40947EB1-1160-4ED4-8374-DB9605841F59}" type="presOf" srcId="{49344ACC-3198-4904-B115-6AEF35BEB9AD}" destId="{A5A03148-2B4B-444A-9BE2-0DA6CF3FF885}" srcOrd="0" destOrd="0" presId="urn:microsoft.com/office/officeart/2005/8/layout/bProcess4"/>
    <dgm:cxn modelId="{233284C7-6024-492B-A573-6C67B40E0258}" type="presOf" srcId="{9ED10A9B-A566-4142-A341-675F1D37B371}" destId="{33AFC4E5-B9CC-4FD6-BEBD-A6B23C69EBA8}" srcOrd="0" destOrd="0" presId="urn:microsoft.com/office/officeart/2005/8/layout/bProcess4"/>
    <dgm:cxn modelId="{83355F30-84C5-4865-BB91-ABF9EA24A4C6}" srcId="{6F6E3BB7-6974-4111-B41A-C44D19A8C8B2}" destId="{CA643E47-D4E7-4F3F-ADB3-FAB9187D5B62}" srcOrd="0" destOrd="0" parTransId="{5753FDD4-D28B-4D03-9E86-85B5F8DE7CA3}" sibTransId="{71D6BDCD-8297-4AA4-A697-91D6228E8F32}"/>
    <dgm:cxn modelId="{F3512E07-F1D8-4A5B-99DC-5A38442EA49C}" type="presOf" srcId="{7052EF42-9558-4DF0-8A3A-A25FB1689809}" destId="{A58CF668-1E22-4A32-885E-104E61D4906C}" srcOrd="0" destOrd="0" presId="urn:microsoft.com/office/officeart/2005/8/layout/bProcess4"/>
    <dgm:cxn modelId="{C1402097-68F3-42B6-8554-F0D9DF3E6869}" type="presOf" srcId="{D6F776CE-7CE7-46EE-B8ED-CC28E39911C9}" destId="{CA25F100-7190-4B54-845E-E69B487AF0E9}" srcOrd="0" destOrd="0" presId="urn:microsoft.com/office/officeart/2005/8/layout/bProcess4"/>
    <dgm:cxn modelId="{A76572D6-4403-4867-89CC-CBA5F9E70581}" type="presOf" srcId="{27AF82DB-D555-40AC-BB3A-0DB540E08832}" destId="{0CCFFFC5-A559-4774-B1AF-3385CDFAE22D}" srcOrd="0" destOrd="0" presId="urn:microsoft.com/office/officeart/2005/8/layout/bProcess4"/>
    <dgm:cxn modelId="{67F1C83C-DB59-4322-A3A9-69658BE1D404}" type="presOf" srcId="{A8B6C422-6C41-4D40-B10D-B4AA3B20E7D7}" destId="{79F5BAC7-A51D-4A37-8A26-2E2140D54EB3}" srcOrd="0" destOrd="0" presId="urn:microsoft.com/office/officeart/2005/8/layout/bProcess4"/>
    <dgm:cxn modelId="{B516B4BE-9E54-4D1F-A370-0B73B04C471C}" srcId="{6F6E3BB7-6974-4111-B41A-C44D19A8C8B2}" destId="{7052EF42-9558-4DF0-8A3A-A25FB1689809}" srcOrd="6" destOrd="0" parTransId="{224EA2AC-8665-4AA7-82B0-DDE57B2D3C62}" sibTransId="{CC5E7E4D-1EA8-48D8-BDC4-82E72940E585}"/>
    <dgm:cxn modelId="{F60AF59A-BE20-41CA-BB2F-AED3422D14D0}" srcId="{6F6E3BB7-6974-4111-B41A-C44D19A8C8B2}" destId="{B04344FA-01AA-49E5-A577-17120E50E1B0}" srcOrd="1" destOrd="0" parTransId="{DDD7E392-7CC4-419B-9229-E399C9820F02}" sibTransId="{A8B6C422-6C41-4D40-B10D-B4AA3B20E7D7}"/>
    <dgm:cxn modelId="{59A329C3-C08A-406A-B73E-570576519CD4}" srcId="{6F6E3BB7-6974-4111-B41A-C44D19A8C8B2}" destId="{B848C678-9BF1-41EB-8C2B-D9AB61B02AE8}" srcOrd="9" destOrd="0" parTransId="{0B7277B1-7EFB-4951-95FE-25FEDA6C2A68}" sibTransId="{0AB43005-6D12-418A-A8BF-D7DF16969D78}"/>
    <dgm:cxn modelId="{573A8D2E-2B6A-4763-B90E-803953024095}" srcId="{6F6E3BB7-6974-4111-B41A-C44D19A8C8B2}" destId="{27AF82DB-D555-40AC-BB3A-0DB540E08832}" srcOrd="7" destOrd="0" parTransId="{E5F9CA13-B478-4C37-9B85-96DE2A562D0D}" sibTransId="{39D946AF-AB6D-47BA-939E-3FDD10ABBA0C}"/>
    <dgm:cxn modelId="{A882383D-CC5A-4117-AA89-E61164A9356E}" type="presOf" srcId="{6F6E3BB7-6974-4111-B41A-C44D19A8C8B2}" destId="{89C3B542-6702-4DFB-BC0B-4825B0C05C92}" srcOrd="0" destOrd="0" presId="urn:microsoft.com/office/officeart/2005/8/layout/bProcess4"/>
    <dgm:cxn modelId="{D8661FF1-3C23-4CF1-B192-410F50501E6D}" type="presOf" srcId="{B848C678-9BF1-41EB-8C2B-D9AB61B02AE8}" destId="{2D29765F-95E0-4F0C-A57F-DF5A9454601E}" srcOrd="0" destOrd="0" presId="urn:microsoft.com/office/officeart/2005/8/layout/bProcess4"/>
    <dgm:cxn modelId="{8A532299-E9F6-4212-8FF8-27F9C87ED4D8}" srcId="{6F6E3BB7-6974-4111-B41A-C44D19A8C8B2}" destId="{21B7EDCF-7A76-4190-BEC6-9BE250A33D38}" srcOrd="4" destOrd="0" parTransId="{357C236F-5710-4693-9DB0-D8CC3714A760}" sibTransId="{D6F776CE-7CE7-46EE-B8ED-CC28E39911C9}"/>
    <dgm:cxn modelId="{D372341F-0C79-4BC1-8EAD-2A75B1C8AF24}" type="presOf" srcId="{71D6BDCD-8297-4AA4-A697-91D6228E8F32}" destId="{2EE971D7-1377-4E43-83EA-F26AE7E3D79B}" srcOrd="0" destOrd="0" presId="urn:microsoft.com/office/officeart/2005/8/layout/bProcess4"/>
    <dgm:cxn modelId="{F71A24AF-7D53-48FB-8795-2B886D7FBFAA}" type="presOf" srcId="{CA643E47-D4E7-4F3F-ADB3-FAB9187D5B62}" destId="{FD69C100-648F-42C7-AE06-B6D4B0005B5B}" srcOrd="0" destOrd="0" presId="urn:microsoft.com/office/officeart/2005/8/layout/bProcess4"/>
    <dgm:cxn modelId="{E22D8139-4FE4-4991-AA5F-6810C013CFFD}" type="presOf" srcId="{BB19F8A9-B669-4B5E-8A09-929982B70CC6}" destId="{E1359535-0C9E-4AD5-B03B-C6381DC57C27}" srcOrd="0" destOrd="0" presId="urn:microsoft.com/office/officeart/2005/8/layout/bProcess4"/>
    <dgm:cxn modelId="{ADBC9F3D-4980-4A7F-BB6D-C55CF1ABA7E1}" type="presParOf" srcId="{89C3B542-6702-4DFB-BC0B-4825B0C05C92}" destId="{F4D4D250-1ED0-421A-A2F9-66D5FFAB8E9F}" srcOrd="0" destOrd="0" presId="urn:microsoft.com/office/officeart/2005/8/layout/bProcess4"/>
    <dgm:cxn modelId="{4DDD5602-76CA-4C54-8FEE-3AE0C8442924}" type="presParOf" srcId="{F4D4D250-1ED0-421A-A2F9-66D5FFAB8E9F}" destId="{3FA434DF-E2D8-4E2A-8581-7C625D81B11E}" srcOrd="0" destOrd="0" presId="urn:microsoft.com/office/officeart/2005/8/layout/bProcess4"/>
    <dgm:cxn modelId="{928442DB-AAC7-4E5C-A940-D92AD4B6ACA8}" type="presParOf" srcId="{F4D4D250-1ED0-421A-A2F9-66D5FFAB8E9F}" destId="{FD69C100-648F-42C7-AE06-B6D4B0005B5B}" srcOrd="1" destOrd="0" presId="urn:microsoft.com/office/officeart/2005/8/layout/bProcess4"/>
    <dgm:cxn modelId="{FAF197EB-083D-41CF-840E-D6178CA6A743}" type="presParOf" srcId="{89C3B542-6702-4DFB-BC0B-4825B0C05C92}" destId="{2EE971D7-1377-4E43-83EA-F26AE7E3D79B}" srcOrd="1" destOrd="0" presId="urn:microsoft.com/office/officeart/2005/8/layout/bProcess4"/>
    <dgm:cxn modelId="{178C1D0A-87B0-4302-8DD2-ABB769B16D0B}" type="presParOf" srcId="{89C3B542-6702-4DFB-BC0B-4825B0C05C92}" destId="{145B23F7-9176-4CD4-A3B1-2E1532F56DAA}" srcOrd="2" destOrd="0" presId="urn:microsoft.com/office/officeart/2005/8/layout/bProcess4"/>
    <dgm:cxn modelId="{3C737F03-ED3E-4312-A4F3-57000BF0A59C}" type="presParOf" srcId="{145B23F7-9176-4CD4-A3B1-2E1532F56DAA}" destId="{1D3E9CF5-2C00-4DEA-B810-F88E77FDD0D5}" srcOrd="0" destOrd="0" presId="urn:microsoft.com/office/officeart/2005/8/layout/bProcess4"/>
    <dgm:cxn modelId="{BB1713A2-CE02-44AA-98E9-262033F66AFD}" type="presParOf" srcId="{145B23F7-9176-4CD4-A3B1-2E1532F56DAA}" destId="{2E2D7389-11AB-4668-956D-D2BE42BE561C}" srcOrd="1" destOrd="0" presId="urn:microsoft.com/office/officeart/2005/8/layout/bProcess4"/>
    <dgm:cxn modelId="{7CE7CEAE-8E93-4FC4-9514-2D2123EAABBB}" type="presParOf" srcId="{89C3B542-6702-4DFB-BC0B-4825B0C05C92}" destId="{79F5BAC7-A51D-4A37-8A26-2E2140D54EB3}" srcOrd="3" destOrd="0" presId="urn:microsoft.com/office/officeart/2005/8/layout/bProcess4"/>
    <dgm:cxn modelId="{6F6EB550-7D6C-4F93-9FEB-8D9FD2D0DA33}" type="presParOf" srcId="{89C3B542-6702-4DFB-BC0B-4825B0C05C92}" destId="{5923B4D6-8D35-4239-9104-7B2A7E78FDA0}" srcOrd="4" destOrd="0" presId="urn:microsoft.com/office/officeart/2005/8/layout/bProcess4"/>
    <dgm:cxn modelId="{33BE84CF-E9B5-461D-A7EC-257B8E3EB792}" type="presParOf" srcId="{5923B4D6-8D35-4239-9104-7B2A7E78FDA0}" destId="{3F11BA45-90F1-4449-A345-E9C5C2C8F364}" srcOrd="0" destOrd="0" presId="urn:microsoft.com/office/officeart/2005/8/layout/bProcess4"/>
    <dgm:cxn modelId="{DD9E47A1-BAEE-439A-93F1-8C9BF27E4127}" type="presParOf" srcId="{5923B4D6-8D35-4239-9104-7B2A7E78FDA0}" destId="{9312C1D9-0349-4D5A-BA16-076837DFAF9C}" srcOrd="1" destOrd="0" presId="urn:microsoft.com/office/officeart/2005/8/layout/bProcess4"/>
    <dgm:cxn modelId="{82EBEE4A-5F65-4C02-9A07-F320F68D8161}" type="presParOf" srcId="{89C3B542-6702-4DFB-BC0B-4825B0C05C92}" destId="{A5A03148-2B4B-444A-9BE2-0DA6CF3FF885}" srcOrd="5" destOrd="0" presId="urn:microsoft.com/office/officeart/2005/8/layout/bProcess4"/>
    <dgm:cxn modelId="{5132C7A6-0C01-4EC0-840A-D309730D8C19}" type="presParOf" srcId="{89C3B542-6702-4DFB-BC0B-4825B0C05C92}" destId="{EB50EE86-E0D7-4BF1-80C6-3315EAC6968D}" srcOrd="6" destOrd="0" presId="urn:microsoft.com/office/officeart/2005/8/layout/bProcess4"/>
    <dgm:cxn modelId="{529B31BD-3FED-4C1A-87A1-F5A8DF1DBC6A}" type="presParOf" srcId="{EB50EE86-E0D7-4BF1-80C6-3315EAC6968D}" destId="{296555BD-C055-407C-8BE8-72304A161135}" srcOrd="0" destOrd="0" presId="urn:microsoft.com/office/officeart/2005/8/layout/bProcess4"/>
    <dgm:cxn modelId="{319A3571-49BF-4702-9653-96A2452B58CD}" type="presParOf" srcId="{EB50EE86-E0D7-4BF1-80C6-3315EAC6968D}" destId="{FB1BA55D-40FA-4C7D-A7E3-1B1B682167DA}" srcOrd="1" destOrd="0" presId="urn:microsoft.com/office/officeart/2005/8/layout/bProcess4"/>
    <dgm:cxn modelId="{6E383624-DF7A-4ED8-A7B5-150BB5C4D88B}" type="presParOf" srcId="{89C3B542-6702-4DFB-BC0B-4825B0C05C92}" destId="{33AFC4E5-B9CC-4FD6-BEBD-A6B23C69EBA8}" srcOrd="7" destOrd="0" presId="urn:microsoft.com/office/officeart/2005/8/layout/bProcess4"/>
    <dgm:cxn modelId="{859A274B-0FE5-438D-A47D-0404DDB242A2}" type="presParOf" srcId="{89C3B542-6702-4DFB-BC0B-4825B0C05C92}" destId="{8582ECB9-698E-4B37-AC34-021A0EBF8303}" srcOrd="8" destOrd="0" presId="urn:microsoft.com/office/officeart/2005/8/layout/bProcess4"/>
    <dgm:cxn modelId="{6B4DBCA9-6CDF-48AA-BC3D-2508D214AE6B}" type="presParOf" srcId="{8582ECB9-698E-4B37-AC34-021A0EBF8303}" destId="{A32EA845-0925-4E38-9F7B-4B9F0E50B718}" srcOrd="0" destOrd="0" presId="urn:microsoft.com/office/officeart/2005/8/layout/bProcess4"/>
    <dgm:cxn modelId="{5C62083E-0813-4BF2-9D85-47907510952A}" type="presParOf" srcId="{8582ECB9-698E-4B37-AC34-021A0EBF8303}" destId="{30E292B2-EEA2-4D1C-BAAC-C9DCC582F848}" srcOrd="1" destOrd="0" presId="urn:microsoft.com/office/officeart/2005/8/layout/bProcess4"/>
    <dgm:cxn modelId="{F822191B-847A-4975-91B5-21699B31C3A8}" type="presParOf" srcId="{89C3B542-6702-4DFB-BC0B-4825B0C05C92}" destId="{CA25F100-7190-4B54-845E-E69B487AF0E9}" srcOrd="9" destOrd="0" presId="urn:microsoft.com/office/officeart/2005/8/layout/bProcess4"/>
    <dgm:cxn modelId="{EAEC5A92-487A-4A68-ACA5-6465F5818FC8}" type="presParOf" srcId="{89C3B542-6702-4DFB-BC0B-4825B0C05C92}" destId="{13F6FBF2-8C16-43C7-A600-13984A27CBF3}" srcOrd="10" destOrd="0" presId="urn:microsoft.com/office/officeart/2005/8/layout/bProcess4"/>
    <dgm:cxn modelId="{9E437E0B-39F7-4DD5-8EC5-244AE6949DBC}" type="presParOf" srcId="{13F6FBF2-8C16-43C7-A600-13984A27CBF3}" destId="{8F2B27B5-028D-4E91-98B8-72611536B778}" srcOrd="0" destOrd="0" presId="urn:microsoft.com/office/officeart/2005/8/layout/bProcess4"/>
    <dgm:cxn modelId="{49762756-CAC3-465E-9B82-7ADB91C57CE6}" type="presParOf" srcId="{13F6FBF2-8C16-43C7-A600-13984A27CBF3}" destId="{057435C6-CF11-4D2D-8512-7F792BB8BFE2}" srcOrd="1" destOrd="0" presId="urn:microsoft.com/office/officeart/2005/8/layout/bProcess4"/>
    <dgm:cxn modelId="{5C6C06D6-1F37-433A-A3BB-57695E8B0FE3}" type="presParOf" srcId="{89C3B542-6702-4DFB-BC0B-4825B0C05C92}" destId="{E1359535-0C9E-4AD5-B03B-C6381DC57C27}" srcOrd="11" destOrd="0" presId="urn:microsoft.com/office/officeart/2005/8/layout/bProcess4"/>
    <dgm:cxn modelId="{565B8C6F-817E-4AB9-AD52-EBA89A79F21B}" type="presParOf" srcId="{89C3B542-6702-4DFB-BC0B-4825B0C05C92}" destId="{B413C373-BD79-49DF-B5A0-049E3FBCE212}" srcOrd="12" destOrd="0" presId="urn:microsoft.com/office/officeart/2005/8/layout/bProcess4"/>
    <dgm:cxn modelId="{7E9BFECE-D7D6-432F-9E02-6D75B449B09D}" type="presParOf" srcId="{B413C373-BD79-49DF-B5A0-049E3FBCE212}" destId="{BB1B0B69-0336-48E3-B1BC-668D3BF8DEC5}" srcOrd="0" destOrd="0" presId="urn:microsoft.com/office/officeart/2005/8/layout/bProcess4"/>
    <dgm:cxn modelId="{7544125F-A68D-4096-94A0-1F217AE5973D}" type="presParOf" srcId="{B413C373-BD79-49DF-B5A0-049E3FBCE212}" destId="{A58CF668-1E22-4A32-885E-104E61D4906C}" srcOrd="1" destOrd="0" presId="urn:microsoft.com/office/officeart/2005/8/layout/bProcess4"/>
    <dgm:cxn modelId="{A7D679EE-AC65-4376-AD9D-168FF1DEEA58}" type="presParOf" srcId="{89C3B542-6702-4DFB-BC0B-4825B0C05C92}" destId="{88FE8016-140A-49F8-81DA-5B1BBCDF1516}" srcOrd="13" destOrd="0" presId="urn:microsoft.com/office/officeart/2005/8/layout/bProcess4"/>
    <dgm:cxn modelId="{187A0E78-0D31-480D-9DB1-5329F06C07E6}" type="presParOf" srcId="{89C3B542-6702-4DFB-BC0B-4825B0C05C92}" destId="{A89A5EA7-EAD6-4619-A082-F50A372030F1}" srcOrd="14" destOrd="0" presId="urn:microsoft.com/office/officeart/2005/8/layout/bProcess4"/>
    <dgm:cxn modelId="{5E2588D5-9518-4CC0-B8C8-EBF05A1DAE47}" type="presParOf" srcId="{A89A5EA7-EAD6-4619-A082-F50A372030F1}" destId="{5641A915-B2E0-4465-A6B5-756093CAEB57}" srcOrd="0" destOrd="0" presId="urn:microsoft.com/office/officeart/2005/8/layout/bProcess4"/>
    <dgm:cxn modelId="{F5A95BC3-FDCA-45F8-9A8F-9BF92AC0D148}" type="presParOf" srcId="{A89A5EA7-EAD6-4619-A082-F50A372030F1}" destId="{0CCFFFC5-A559-4774-B1AF-3385CDFAE22D}" srcOrd="1" destOrd="0" presId="urn:microsoft.com/office/officeart/2005/8/layout/bProcess4"/>
    <dgm:cxn modelId="{875CCECD-A653-426A-B058-25999C24245E}" type="presParOf" srcId="{89C3B542-6702-4DFB-BC0B-4825B0C05C92}" destId="{2B12960B-B49D-4020-8B37-0BC9101626E0}" srcOrd="15" destOrd="0" presId="urn:microsoft.com/office/officeart/2005/8/layout/bProcess4"/>
    <dgm:cxn modelId="{D4A63720-5A48-419D-8075-EEB5F5B2A71F}" type="presParOf" srcId="{89C3B542-6702-4DFB-BC0B-4825B0C05C92}" destId="{6D40CDC1-A1EB-43CC-B453-DA39C8C7FF8A}" srcOrd="16" destOrd="0" presId="urn:microsoft.com/office/officeart/2005/8/layout/bProcess4"/>
    <dgm:cxn modelId="{E0A2C52A-007B-4CC3-9CF1-A732AAD8829F}" type="presParOf" srcId="{6D40CDC1-A1EB-43CC-B453-DA39C8C7FF8A}" destId="{1BD85279-5D10-470C-B077-9FA48E1680DB}" srcOrd="0" destOrd="0" presId="urn:microsoft.com/office/officeart/2005/8/layout/bProcess4"/>
    <dgm:cxn modelId="{2952A163-5C44-4EB0-8F1E-E4AAA969BCD1}" type="presParOf" srcId="{6D40CDC1-A1EB-43CC-B453-DA39C8C7FF8A}" destId="{9BDBC7B0-56BE-4E32-92AA-8E2321D986B7}" srcOrd="1" destOrd="0" presId="urn:microsoft.com/office/officeart/2005/8/layout/bProcess4"/>
    <dgm:cxn modelId="{2A9B2F75-BB80-4010-9709-277845B8A9CF}" type="presParOf" srcId="{89C3B542-6702-4DFB-BC0B-4825B0C05C92}" destId="{0248E282-281D-4B94-9632-1B8C6D6CE370}" srcOrd="17" destOrd="0" presId="urn:microsoft.com/office/officeart/2005/8/layout/bProcess4"/>
    <dgm:cxn modelId="{4C10F91B-B327-4E19-B4CE-A575D7BD6DAE}" type="presParOf" srcId="{89C3B542-6702-4DFB-BC0B-4825B0C05C92}" destId="{147160C2-439E-407D-A918-84B6EFF7344E}" srcOrd="18" destOrd="0" presId="urn:microsoft.com/office/officeart/2005/8/layout/bProcess4"/>
    <dgm:cxn modelId="{C7A0C675-F4B5-418C-904C-6E38948351B4}" type="presParOf" srcId="{147160C2-439E-407D-A918-84B6EFF7344E}" destId="{F740E569-D87F-4B13-B541-46AB233A39FE}" srcOrd="0" destOrd="0" presId="urn:microsoft.com/office/officeart/2005/8/layout/bProcess4"/>
    <dgm:cxn modelId="{9D0E1765-CF3B-44DD-8B43-5E2ABFA6302B}" type="presParOf" srcId="{147160C2-439E-407D-A918-84B6EFF7344E}" destId="{2D29765F-95E0-4F0C-A57F-DF5A9454601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02FD3F-B44A-44B7-AED4-837CB03F13F6}" type="doc">
      <dgm:prSet loTypeId="urn:microsoft.com/office/officeart/2005/8/layout/radial6" loCatId="cycle" qsTypeId="urn:microsoft.com/office/officeart/2005/8/quickstyle/simple3" qsCatId="simple" csTypeId="urn:microsoft.com/office/officeart/2005/8/colors/colorful1" csCatId="colorful" phldr="1"/>
      <dgm:spPr/>
      <dgm:t>
        <a:bodyPr/>
        <a:lstStyle/>
        <a:p>
          <a:endParaRPr lang="en-US"/>
        </a:p>
      </dgm:t>
    </dgm:pt>
    <dgm:pt modelId="{FCC02F94-A667-4746-9B79-586939BDEFA2}">
      <dgm:prSet phldrT="[Text]" custT="1"/>
      <dgm:spPr/>
      <dgm:t>
        <a:bodyPr/>
        <a:lstStyle/>
        <a:p>
          <a:r>
            <a:rPr lang="en-US" sz="2000" b="1" smtClean="0"/>
            <a:t>HCSW</a:t>
          </a:r>
          <a:endParaRPr lang="en-US" sz="2000" b="1" dirty="0"/>
        </a:p>
      </dgm:t>
    </dgm:pt>
    <dgm:pt modelId="{8DFD0037-8D21-4577-B463-60B60CCFB947}" type="parTrans" cxnId="{4878D6D3-5B9B-4650-BAA7-3A2B940705E7}">
      <dgm:prSet/>
      <dgm:spPr/>
      <dgm:t>
        <a:bodyPr/>
        <a:lstStyle/>
        <a:p>
          <a:endParaRPr lang="en-US"/>
        </a:p>
      </dgm:t>
    </dgm:pt>
    <dgm:pt modelId="{E7EE7633-0C8B-46C8-8FC7-32B651A39C4B}" type="sibTrans" cxnId="{4878D6D3-5B9B-4650-BAA7-3A2B940705E7}">
      <dgm:prSet/>
      <dgm:spPr/>
      <dgm:t>
        <a:bodyPr/>
        <a:lstStyle/>
        <a:p>
          <a:endParaRPr lang="en-US"/>
        </a:p>
      </dgm:t>
    </dgm:pt>
    <dgm:pt modelId="{2DB9E407-BD47-47BE-AC26-B0162921DAAD}">
      <dgm:prSet phldrT="[Text]" custT="1"/>
      <dgm:spPr/>
      <dgm:t>
        <a:bodyPr/>
        <a:lstStyle/>
        <a:p>
          <a:r>
            <a:rPr lang="en-US" sz="1800" b="1" smtClean="0"/>
            <a:t>Peer Mentor</a:t>
          </a:r>
          <a:endParaRPr lang="en-US" sz="1800" b="1" dirty="0"/>
        </a:p>
      </dgm:t>
    </dgm:pt>
    <dgm:pt modelId="{3DD27D06-0577-4D28-AF3D-E3F592E4217F}" type="parTrans" cxnId="{88C4AFDB-5D9B-42E1-BCD8-E922523F3C9C}">
      <dgm:prSet/>
      <dgm:spPr/>
      <dgm:t>
        <a:bodyPr/>
        <a:lstStyle/>
        <a:p>
          <a:endParaRPr lang="en-US"/>
        </a:p>
      </dgm:t>
    </dgm:pt>
    <dgm:pt modelId="{C1F5B7D2-EC36-4025-9A79-C23E57C2FBCA}" type="sibTrans" cxnId="{88C4AFDB-5D9B-42E1-BCD8-E922523F3C9C}">
      <dgm:prSet/>
      <dgm:spPr/>
      <dgm:t>
        <a:bodyPr/>
        <a:lstStyle/>
        <a:p>
          <a:endParaRPr lang="en-US"/>
        </a:p>
      </dgm:t>
    </dgm:pt>
    <dgm:pt modelId="{C9D92F73-13F4-4359-A898-7F0069084FD7}">
      <dgm:prSet phldrT="[Text]" custT="1"/>
      <dgm:spPr/>
      <dgm:t>
        <a:bodyPr/>
        <a:lstStyle/>
        <a:p>
          <a:r>
            <a:rPr lang="en-US" sz="1800" b="1" smtClean="0"/>
            <a:t>MRN</a:t>
          </a:r>
          <a:endParaRPr lang="en-US" sz="1800" b="1" dirty="0"/>
        </a:p>
      </dgm:t>
    </dgm:pt>
    <dgm:pt modelId="{B62375C4-5874-4A70-B132-E948934E9B64}" type="parTrans" cxnId="{7583DDFB-4BEF-40CC-BF4B-EB995B5900EF}">
      <dgm:prSet/>
      <dgm:spPr/>
      <dgm:t>
        <a:bodyPr/>
        <a:lstStyle/>
        <a:p>
          <a:endParaRPr lang="en-US"/>
        </a:p>
      </dgm:t>
    </dgm:pt>
    <dgm:pt modelId="{ACE0D305-0D22-4FC8-8B98-88DAAE160C91}" type="sibTrans" cxnId="{7583DDFB-4BEF-40CC-BF4B-EB995B5900EF}">
      <dgm:prSet/>
      <dgm:spPr/>
      <dgm:t>
        <a:bodyPr/>
        <a:lstStyle/>
        <a:p>
          <a:endParaRPr lang="en-US"/>
        </a:p>
      </dgm:t>
    </dgm:pt>
    <dgm:pt modelId="{A202500A-B7E6-456C-A510-FAF2C873198C}">
      <dgm:prSet phldrT="[Text]" custT="1"/>
      <dgm:spPr/>
      <dgm:t>
        <a:bodyPr/>
        <a:lstStyle/>
        <a:p>
          <a:r>
            <a:rPr lang="en-US" sz="1800" b="1" smtClean="0"/>
            <a:t>Manager</a:t>
          </a:r>
          <a:endParaRPr lang="en-US" sz="1800" b="1" dirty="0"/>
        </a:p>
      </dgm:t>
    </dgm:pt>
    <dgm:pt modelId="{676F1D04-77E8-4336-9C9B-E3996019ADDA}" type="parTrans" cxnId="{C4E5F6AA-3055-40C6-937B-6AC0557093AB}">
      <dgm:prSet/>
      <dgm:spPr/>
      <dgm:t>
        <a:bodyPr/>
        <a:lstStyle/>
        <a:p>
          <a:endParaRPr lang="en-US"/>
        </a:p>
      </dgm:t>
    </dgm:pt>
    <dgm:pt modelId="{77703128-D9A8-4F5E-B3D2-553374A4E848}" type="sibTrans" cxnId="{C4E5F6AA-3055-40C6-937B-6AC0557093AB}">
      <dgm:prSet/>
      <dgm:spPr/>
      <dgm:t>
        <a:bodyPr/>
        <a:lstStyle/>
        <a:p>
          <a:endParaRPr lang="en-US"/>
        </a:p>
      </dgm:t>
    </dgm:pt>
    <dgm:pt modelId="{510C0EFC-3D38-467F-95AE-B2E4908946C9}">
      <dgm:prSet phldrT="[Text]" custT="1"/>
      <dgm:spPr/>
      <dgm:t>
        <a:bodyPr/>
        <a:lstStyle/>
        <a:p>
          <a:r>
            <a:rPr lang="en-US" sz="1800" b="1" smtClean="0"/>
            <a:t>CNL</a:t>
          </a:r>
          <a:endParaRPr lang="en-US" sz="1800" b="1" dirty="0"/>
        </a:p>
      </dgm:t>
    </dgm:pt>
    <dgm:pt modelId="{FAE426A6-5EFD-49BA-B31B-08B088E20FC7}" type="parTrans" cxnId="{F0613119-0A08-48F9-B7F5-1425A866C583}">
      <dgm:prSet/>
      <dgm:spPr/>
      <dgm:t>
        <a:bodyPr/>
        <a:lstStyle/>
        <a:p>
          <a:endParaRPr lang="en-US"/>
        </a:p>
      </dgm:t>
    </dgm:pt>
    <dgm:pt modelId="{3BD40E38-5F6A-41A3-831D-49199D76301E}" type="sibTrans" cxnId="{F0613119-0A08-48F9-B7F5-1425A866C583}">
      <dgm:prSet/>
      <dgm:spPr/>
      <dgm:t>
        <a:bodyPr/>
        <a:lstStyle/>
        <a:p>
          <a:endParaRPr lang="en-US"/>
        </a:p>
      </dgm:t>
    </dgm:pt>
    <dgm:pt modelId="{F68E4F5A-1C20-4876-B87E-3123880B3362}" type="pres">
      <dgm:prSet presAssocID="{9402FD3F-B44A-44B7-AED4-837CB03F13F6}" presName="Name0" presStyleCnt="0">
        <dgm:presLayoutVars>
          <dgm:chMax val="1"/>
          <dgm:dir/>
          <dgm:animLvl val="ctr"/>
          <dgm:resizeHandles val="exact"/>
        </dgm:presLayoutVars>
      </dgm:prSet>
      <dgm:spPr/>
      <dgm:t>
        <a:bodyPr/>
        <a:lstStyle/>
        <a:p>
          <a:endParaRPr lang="en-US"/>
        </a:p>
      </dgm:t>
    </dgm:pt>
    <dgm:pt modelId="{0DDA6C73-E682-4E4C-8799-529F268ABEF7}" type="pres">
      <dgm:prSet presAssocID="{FCC02F94-A667-4746-9B79-586939BDEFA2}" presName="centerShape" presStyleLbl="node0" presStyleIdx="0" presStyleCnt="1" custLinFactNeighborY="-893"/>
      <dgm:spPr/>
      <dgm:t>
        <a:bodyPr/>
        <a:lstStyle/>
        <a:p>
          <a:endParaRPr lang="en-US"/>
        </a:p>
      </dgm:t>
    </dgm:pt>
    <dgm:pt modelId="{27A0FBED-8BA7-4C0E-9DB3-46883010460F}" type="pres">
      <dgm:prSet presAssocID="{2DB9E407-BD47-47BE-AC26-B0162921DAAD}" presName="node" presStyleLbl="node1" presStyleIdx="0" presStyleCnt="4">
        <dgm:presLayoutVars>
          <dgm:bulletEnabled val="1"/>
        </dgm:presLayoutVars>
      </dgm:prSet>
      <dgm:spPr/>
      <dgm:t>
        <a:bodyPr/>
        <a:lstStyle/>
        <a:p>
          <a:endParaRPr lang="en-US"/>
        </a:p>
      </dgm:t>
    </dgm:pt>
    <dgm:pt modelId="{389C8362-A83A-43FC-9357-D1CD6B150ACA}" type="pres">
      <dgm:prSet presAssocID="{2DB9E407-BD47-47BE-AC26-B0162921DAAD}" presName="dummy" presStyleCnt="0"/>
      <dgm:spPr/>
      <dgm:t>
        <a:bodyPr/>
        <a:lstStyle/>
        <a:p>
          <a:endParaRPr lang="en-US"/>
        </a:p>
      </dgm:t>
    </dgm:pt>
    <dgm:pt modelId="{EC78EDB8-81CF-40F4-B8E1-0F4B7DE3FE5A}" type="pres">
      <dgm:prSet presAssocID="{C1F5B7D2-EC36-4025-9A79-C23E57C2FBCA}" presName="sibTrans" presStyleLbl="sibTrans2D1" presStyleIdx="0" presStyleCnt="4"/>
      <dgm:spPr/>
      <dgm:t>
        <a:bodyPr/>
        <a:lstStyle/>
        <a:p>
          <a:endParaRPr lang="en-US"/>
        </a:p>
      </dgm:t>
    </dgm:pt>
    <dgm:pt modelId="{A9C8A210-CB90-41B1-8B02-A48ED9E79547}" type="pres">
      <dgm:prSet presAssocID="{C9D92F73-13F4-4359-A898-7F0069084FD7}" presName="node" presStyleLbl="node1" presStyleIdx="1" presStyleCnt="4">
        <dgm:presLayoutVars>
          <dgm:bulletEnabled val="1"/>
        </dgm:presLayoutVars>
      </dgm:prSet>
      <dgm:spPr/>
      <dgm:t>
        <a:bodyPr/>
        <a:lstStyle/>
        <a:p>
          <a:endParaRPr lang="en-US"/>
        </a:p>
      </dgm:t>
    </dgm:pt>
    <dgm:pt modelId="{31E97632-9314-4680-B259-4AF8F5BBCB2A}" type="pres">
      <dgm:prSet presAssocID="{C9D92F73-13F4-4359-A898-7F0069084FD7}" presName="dummy" presStyleCnt="0"/>
      <dgm:spPr/>
      <dgm:t>
        <a:bodyPr/>
        <a:lstStyle/>
        <a:p>
          <a:endParaRPr lang="en-US"/>
        </a:p>
      </dgm:t>
    </dgm:pt>
    <dgm:pt modelId="{B69E6A61-5F2A-4E2A-B71D-6759C6905CDF}" type="pres">
      <dgm:prSet presAssocID="{ACE0D305-0D22-4FC8-8B98-88DAAE160C91}" presName="sibTrans" presStyleLbl="sibTrans2D1" presStyleIdx="1" presStyleCnt="4"/>
      <dgm:spPr/>
      <dgm:t>
        <a:bodyPr/>
        <a:lstStyle/>
        <a:p>
          <a:endParaRPr lang="en-US"/>
        </a:p>
      </dgm:t>
    </dgm:pt>
    <dgm:pt modelId="{F8784BFC-5FF1-4E1F-94B4-90CB7ED5D965}" type="pres">
      <dgm:prSet presAssocID="{A202500A-B7E6-456C-A510-FAF2C873198C}" presName="node" presStyleLbl="node1" presStyleIdx="2" presStyleCnt="4" custScaleX="121516" custScaleY="121516">
        <dgm:presLayoutVars>
          <dgm:bulletEnabled val="1"/>
        </dgm:presLayoutVars>
      </dgm:prSet>
      <dgm:spPr/>
      <dgm:t>
        <a:bodyPr/>
        <a:lstStyle/>
        <a:p>
          <a:endParaRPr lang="en-US"/>
        </a:p>
      </dgm:t>
    </dgm:pt>
    <dgm:pt modelId="{1D933A3A-239B-4DB0-9083-28F7AB33E43F}" type="pres">
      <dgm:prSet presAssocID="{A202500A-B7E6-456C-A510-FAF2C873198C}" presName="dummy" presStyleCnt="0"/>
      <dgm:spPr/>
      <dgm:t>
        <a:bodyPr/>
        <a:lstStyle/>
        <a:p>
          <a:endParaRPr lang="en-US"/>
        </a:p>
      </dgm:t>
    </dgm:pt>
    <dgm:pt modelId="{E31B3534-C920-499C-8C34-9DC5F599F834}" type="pres">
      <dgm:prSet presAssocID="{77703128-D9A8-4F5E-B3D2-553374A4E848}" presName="sibTrans" presStyleLbl="sibTrans2D1" presStyleIdx="2" presStyleCnt="4"/>
      <dgm:spPr/>
      <dgm:t>
        <a:bodyPr/>
        <a:lstStyle/>
        <a:p>
          <a:endParaRPr lang="en-US"/>
        </a:p>
      </dgm:t>
    </dgm:pt>
    <dgm:pt modelId="{C8186526-3BF0-4E68-9F0F-7DAA20388A05}" type="pres">
      <dgm:prSet presAssocID="{510C0EFC-3D38-467F-95AE-B2E4908946C9}" presName="node" presStyleLbl="node1" presStyleIdx="3" presStyleCnt="4">
        <dgm:presLayoutVars>
          <dgm:bulletEnabled val="1"/>
        </dgm:presLayoutVars>
      </dgm:prSet>
      <dgm:spPr/>
      <dgm:t>
        <a:bodyPr/>
        <a:lstStyle/>
        <a:p>
          <a:endParaRPr lang="en-US"/>
        </a:p>
      </dgm:t>
    </dgm:pt>
    <dgm:pt modelId="{2DD26579-6B01-498E-868B-9FA2AA1E0C8D}" type="pres">
      <dgm:prSet presAssocID="{510C0EFC-3D38-467F-95AE-B2E4908946C9}" presName="dummy" presStyleCnt="0"/>
      <dgm:spPr/>
      <dgm:t>
        <a:bodyPr/>
        <a:lstStyle/>
        <a:p>
          <a:endParaRPr lang="en-US"/>
        </a:p>
      </dgm:t>
    </dgm:pt>
    <dgm:pt modelId="{0E8C9C2D-257B-44A8-980B-27D8DE8D1E4B}" type="pres">
      <dgm:prSet presAssocID="{3BD40E38-5F6A-41A3-831D-49199D76301E}" presName="sibTrans" presStyleLbl="sibTrans2D1" presStyleIdx="3" presStyleCnt="4"/>
      <dgm:spPr/>
      <dgm:t>
        <a:bodyPr/>
        <a:lstStyle/>
        <a:p>
          <a:endParaRPr lang="en-US"/>
        </a:p>
      </dgm:t>
    </dgm:pt>
  </dgm:ptLst>
  <dgm:cxnLst>
    <dgm:cxn modelId="{610CA8AE-A798-4F91-B865-2301880DFC08}" type="presOf" srcId="{77703128-D9A8-4F5E-B3D2-553374A4E848}" destId="{E31B3534-C920-499C-8C34-9DC5F599F834}" srcOrd="0" destOrd="0" presId="urn:microsoft.com/office/officeart/2005/8/layout/radial6"/>
    <dgm:cxn modelId="{C845848B-6F33-4BAA-A278-7D411BFF184D}" type="presOf" srcId="{2DB9E407-BD47-47BE-AC26-B0162921DAAD}" destId="{27A0FBED-8BA7-4C0E-9DB3-46883010460F}" srcOrd="0" destOrd="0" presId="urn:microsoft.com/office/officeart/2005/8/layout/radial6"/>
    <dgm:cxn modelId="{C4E5F6AA-3055-40C6-937B-6AC0557093AB}" srcId="{FCC02F94-A667-4746-9B79-586939BDEFA2}" destId="{A202500A-B7E6-456C-A510-FAF2C873198C}" srcOrd="2" destOrd="0" parTransId="{676F1D04-77E8-4336-9C9B-E3996019ADDA}" sibTransId="{77703128-D9A8-4F5E-B3D2-553374A4E848}"/>
    <dgm:cxn modelId="{716E87C7-1112-4305-955D-08892CB5F145}" type="presOf" srcId="{A202500A-B7E6-456C-A510-FAF2C873198C}" destId="{F8784BFC-5FF1-4E1F-94B4-90CB7ED5D965}" srcOrd="0" destOrd="0" presId="urn:microsoft.com/office/officeart/2005/8/layout/radial6"/>
    <dgm:cxn modelId="{4FFCF185-E882-4DA0-96A1-31F2BBF8E4A4}" type="presOf" srcId="{C9D92F73-13F4-4359-A898-7F0069084FD7}" destId="{A9C8A210-CB90-41B1-8B02-A48ED9E79547}" srcOrd="0" destOrd="0" presId="urn:microsoft.com/office/officeart/2005/8/layout/radial6"/>
    <dgm:cxn modelId="{996E6C28-0BEE-410A-9EAD-79528A859550}" type="presOf" srcId="{510C0EFC-3D38-467F-95AE-B2E4908946C9}" destId="{C8186526-3BF0-4E68-9F0F-7DAA20388A05}" srcOrd="0" destOrd="0" presId="urn:microsoft.com/office/officeart/2005/8/layout/radial6"/>
    <dgm:cxn modelId="{F0613119-0A08-48F9-B7F5-1425A866C583}" srcId="{FCC02F94-A667-4746-9B79-586939BDEFA2}" destId="{510C0EFC-3D38-467F-95AE-B2E4908946C9}" srcOrd="3" destOrd="0" parTransId="{FAE426A6-5EFD-49BA-B31B-08B088E20FC7}" sibTransId="{3BD40E38-5F6A-41A3-831D-49199D76301E}"/>
    <dgm:cxn modelId="{B8BD4165-4C1A-4441-B2C4-E7D3EB7D8AB7}" type="presOf" srcId="{9402FD3F-B44A-44B7-AED4-837CB03F13F6}" destId="{F68E4F5A-1C20-4876-B87E-3123880B3362}" srcOrd="0" destOrd="0" presId="urn:microsoft.com/office/officeart/2005/8/layout/radial6"/>
    <dgm:cxn modelId="{4878D6D3-5B9B-4650-BAA7-3A2B940705E7}" srcId="{9402FD3F-B44A-44B7-AED4-837CB03F13F6}" destId="{FCC02F94-A667-4746-9B79-586939BDEFA2}" srcOrd="0" destOrd="0" parTransId="{8DFD0037-8D21-4577-B463-60B60CCFB947}" sibTransId="{E7EE7633-0C8B-46C8-8FC7-32B651A39C4B}"/>
    <dgm:cxn modelId="{88C4AFDB-5D9B-42E1-BCD8-E922523F3C9C}" srcId="{FCC02F94-A667-4746-9B79-586939BDEFA2}" destId="{2DB9E407-BD47-47BE-AC26-B0162921DAAD}" srcOrd="0" destOrd="0" parTransId="{3DD27D06-0577-4D28-AF3D-E3F592E4217F}" sibTransId="{C1F5B7D2-EC36-4025-9A79-C23E57C2FBCA}"/>
    <dgm:cxn modelId="{1F64C292-F07B-4DE8-AEEF-E897EC1BAF5C}" type="presOf" srcId="{3BD40E38-5F6A-41A3-831D-49199D76301E}" destId="{0E8C9C2D-257B-44A8-980B-27D8DE8D1E4B}" srcOrd="0" destOrd="0" presId="urn:microsoft.com/office/officeart/2005/8/layout/radial6"/>
    <dgm:cxn modelId="{BEB29C55-28D4-4C11-BCB5-6AC833C1E05D}" type="presOf" srcId="{FCC02F94-A667-4746-9B79-586939BDEFA2}" destId="{0DDA6C73-E682-4E4C-8799-529F268ABEF7}" srcOrd="0" destOrd="0" presId="urn:microsoft.com/office/officeart/2005/8/layout/radial6"/>
    <dgm:cxn modelId="{612E6567-9778-454E-B993-148242A075A3}" type="presOf" srcId="{ACE0D305-0D22-4FC8-8B98-88DAAE160C91}" destId="{B69E6A61-5F2A-4E2A-B71D-6759C6905CDF}" srcOrd="0" destOrd="0" presId="urn:microsoft.com/office/officeart/2005/8/layout/radial6"/>
    <dgm:cxn modelId="{7583DDFB-4BEF-40CC-BF4B-EB995B5900EF}" srcId="{FCC02F94-A667-4746-9B79-586939BDEFA2}" destId="{C9D92F73-13F4-4359-A898-7F0069084FD7}" srcOrd="1" destOrd="0" parTransId="{B62375C4-5874-4A70-B132-E948934E9B64}" sibTransId="{ACE0D305-0D22-4FC8-8B98-88DAAE160C91}"/>
    <dgm:cxn modelId="{6CC061A0-6E3D-4067-94D7-0CBACF670615}" type="presOf" srcId="{C1F5B7D2-EC36-4025-9A79-C23E57C2FBCA}" destId="{EC78EDB8-81CF-40F4-B8E1-0F4B7DE3FE5A}" srcOrd="0" destOrd="0" presId="urn:microsoft.com/office/officeart/2005/8/layout/radial6"/>
    <dgm:cxn modelId="{1142F3F4-A413-4CCA-999B-6D2D6F988B13}" type="presParOf" srcId="{F68E4F5A-1C20-4876-B87E-3123880B3362}" destId="{0DDA6C73-E682-4E4C-8799-529F268ABEF7}" srcOrd="0" destOrd="0" presId="urn:microsoft.com/office/officeart/2005/8/layout/radial6"/>
    <dgm:cxn modelId="{2DC2D1BD-A054-4A67-AEC4-E1AD945CFD47}" type="presParOf" srcId="{F68E4F5A-1C20-4876-B87E-3123880B3362}" destId="{27A0FBED-8BA7-4C0E-9DB3-46883010460F}" srcOrd="1" destOrd="0" presId="urn:microsoft.com/office/officeart/2005/8/layout/radial6"/>
    <dgm:cxn modelId="{6D235735-5043-4E8D-BC25-0EF35DB82A33}" type="presParOf" srcId="{F68E4F5A-1C20-4876-B87E-3123880B3362}" destId="{389C8362-A83A-43FC-9357-D1CD6B150ACA}" srcOrd="2" destOrd="0" presId="urn:microsoft.com/office/officeart/2005/8/layout/radial6"/>
    <dgm:cxn modelId="{C13F6576-47F1-45A9-8394-456B90D899BC}" type="presParOf" srcId="{F68E4F5A-1C20-4876-B87E-3123880B3362}" destId="{EC78EDB8-81CF-40F4-B8E1-0F4B7DE3FE5A}" srcOrd="3" destOrd="0" presId="urn:microsoft.com/office/officeart/2005/8/layout/radial6"/>
    <dgm:cxn modelId="{3904E055-2D38-40F1-B9D1-CF7D8BFDAF7C}" type="presParOf" srcId="{F68E4F5A-1C20-4876-B87E-3123880B3362}" destId="{A9C8A210-CB90-41B1-8B02-A48ED9E79547}" srcOrd="4" destOrd="0" presId="urn:microsoft.com/office/officeart/2005/8/layout/radial6"/>
    <dgm:cxn modelId="{3456BBDC-CC72-48C7-A823-6DEA4D5B7148}" type="presParOf" srcId="{F68E4F5A-1C20-4876-B87E-3123880B3362}" destId="{31E97632-9314-4680-B259-4AF8F5BBCB2A}" srcOrd="5" destOrd="0" presId="urn:microsoft.com/office/officeart/2005/8/layout/radial6"/>
    <dgm:cxn modelId="{D46EE577-825D-419D-909F-D2F5154E9CB9}" type="presParOf" srcId="{F68E4F5A-1C20-4876-B87E-3123880B3362}" destId="{B69E6A61-5F2A-4E2A-B71D-6759C6905CDF}" srcOrd="6" destOrd="0" presId="urn:microsoft.com/office/officeart/2005/8/layout/radial6"/>
    <dgm:cxn modelId="{7B22B28B-071D-4D13-8CDC-B47DC710BAA2}" type="presParOf" srcId="{F68E4F5A-1C20-4876-B87E-3123880B3362}" destId="{F8784BFC-5FF1-4E1F-94B4-90CB7ED5D965}" srcOrd="7" destOrd="0" presId="urn:microsoft.com/office/officeart/2005/8/layout/radial6"/>
    <dgm:cxn modelId="{3B630FC5-EC8E-4C6E-89E9-5247B985427E}" type="presParOf" srcId="{F68E4F5A-1C20-4876-B87E-3123880B3362}" destId="{1D933A3A-239B-4DB0-9083-28F7AB33E43F}" srcOrd="8" destOrd="0" presId="urn:microsoft.com/office/officeart/2005/8/layout/radial6"/>
    <dgm:cxn modelId="{BC2D2E9A-C9CB-4997-8FF9-B4AB4A1AE6E0}" type="presParOf" srcId="{F68E4F5A-1C20-4876-B87E-3123880B3362}" destId="{E31B3534-C920-499C-8C34-9DC5F599F834}" srcOrd="9" destOrd="0" presId="urn:microsoft.com/office/officeart/2005/8/layout/radial6"/>
    <dgm:cxn modelId="{32DB6AE9-E50E-4984-81A6-786425FC90EB}" type="presParOf" srcId="{F68E4F5A-1C20-4876-B87E-3123880B3362}" destId="{C8186526-3BF0-4E68-9F0F-7DAA20388A05}" srcOrd="10" destOrd="0" presId="urn:microsoft.com/office/officeart/2005/8/layout/radial6"/>
    <dgm:cxn modelId="{95BD7DC4-7D18-463D-A62C-ECA4F63709A1}" type="presParOf" srcId="{F68E4F5A-1C20-4876-B87E-3123880B3362}" destId="{2DD26579-6B01-498E-868B-9FA2AA1E0C8D}" srcOrd="11" destOrd="0" presId="urn:microsoft.com/office/officeart/2005/8/layout/radial6"/>
    <dgm:cxn modelId="{87A837B8-F798-49D9-88D8-5350678CD3B4}" type="presParOf" srcId="{F68E4F5A-1C20-4876-B87E-3123880B3362}" destId="{0E8C9C2D-257B-44A8-980B-27D8DE8D1E4B}"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971D7-1377-4E43-83EA-F26AE7E3D79B}">
      <dsp:nvSpPr>
        <dsp:cNvPr id="0" name=""/>
        <dsp:cNvSpPr/>
      </dsp:nvSpPr>
      <dsp:spPr>
        <a:xfrm rot="5400000">
          <a:off x="1534329" y="845840"/>
          <a:ext cx="1321162" cy="15929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69C100-648F-42C7-AE06-B6D4B0005B5B}">
      <dsp:nvSpPr>
        <dsp:cNvPr id="0" name=""/>
        <dsp:cNvSpPr/>
      </dsp:nvSpPr>
      <dsp:spPr>
        <a:xfrm>
          <a:off x="1837789" y="1991"/>
          <a:ext cx="1769917" cy="106195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HCSW Learning Pathway </a:t>
          </a:r>
          <a:endParaRPr lang="en-US" sz="1400" kern="1200" dirty="0"/>
        </a:p>
      </dsp:txBody>
      <dsp:txXfrm>
        <a:off x="1868892" y="33094"/>
        <a:ext cx="1707711" cy="999744"/>
      </dsp:txXfrm>
    </dsp:sp>
    <dsp:sp modelId="{79F5BAC7-A51D-4A37-8A26-2E2140D54EB3}">
      <dsp:nvSpPr>
        <dsp:cNvPr id="0" name=""/>
        <dsp:cNvSpPr/>
      </dsp:nvSpPr>
      <dsp:spPr>
        <a:xfrm rot="5400000">
          <a:off x="1534329" y="2173278"/>
          <a:ext cx="1321162" cy="15929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2D7389-11AB-4668-956D-D2BE42BE561C}">
      <dsp:nvSpPr>
        <dsp:cNvPr id="0" name=""/>
        <dsp:cNvSpPr/>
      </dsp:nvSpPr>
      <dsp:spPr>
        <a:xfrm>
          <a:off x="1837789" y="1329430"/>
          <a:ext cx="1769917" cy="106195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LTC Philosophy of Care </a:t>
          </a:r>
          <a:endParaRPr lang="en-US" sz="1400" kern="1200" dirty="0"/>
        </a:p>
      </dsp:txBody>
      <dsp:txXfrm>
        <a:off x="1868892" y="1360533"/>
        <a:ext cx="1707711" cy="999744"/>
      </dsp:txXfrm>
    </dsp:sp>
    <dsp:sp modelId="{A5A03148-2B4B-444A-9BE2-0DA6CF3FF885}">
      <dsp:nvSpPr>
        <dsp:cNvPr id="0" name=""/>
        <dsp:cNvSpPr/>
      </dsp:nvSpPr>
      <dsp:spPr>
        <a:xfrm rot="5400000">
          <a:off x="1534329" y="3500716"/>
          <a:ext cx="1321162" cy="15929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12C1D9-0349-4D5A-BA16-076837DFAF9C}">
      <dsp:nvSpPr>
        <dsp:cNvPr id="0" name=""/>
        <dsp:cNvSpPr/>
      </dsp:nvSpPr>
      <dsp:spPr>
        <a:xfrm>
          <a:off x="1837789" y="2656868"/>
          <a:ext cx="1769917" cy="106195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Cultural Safety </a:t>
          </a:r>
          <a:endParaRPr lang="en-US" sz="1400" kern="1200" dirty="0"/>
        </a:p>
      </dsp:txBody>
      <dsp:txXfrm>
        <a:off x="1868892" y="2687971"/>
        <a:ext cx="1707711" cy="999744"/>
      </dsp:txXfrm>
    </dsp:sp>
    <dsp:sp modelId="{33AFC4E5-B9CC-4FD6-BEBD-A6B23C69EBA8}">
      <dsp:nvSpPr>
        <dsp:cNvPr id="0" name=""/>
        <dsp:cNvSpPr/>
      </dsp:nvSpPr>
      <dsp:spPr>
        <a:xfrm rot="21562919">
          <a:off x="2197981" y="4152008"/>
          <a:ext cx="2304331" cy="15929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1BA55D-40FA-4C7D-A7E3-1B1B682167DA}">
      <dsp:nvSpPr>
        <dsp:cNvPr id="0" name=""/>
        <dsp:cNvSpPr/>
      </dsp:nvSpPr>
      <dsp:spPr>
        <a:xfrm>
          <a:off x="1837789" y="3984306"/>
          <a:ext cx="1769917" cy="106195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Being a Peer Mentor</a:t>
          </a:r>
          <a:endParaRPr lang="en-US" sz="1400" kern="1200" dirty="0"/>
        </a:p>
      </dsp:txBody>
      <dsp:txXfrm>
        <a:off x="1868892" y="4015409"/>
        <a:ext cx="1707711" cy="999744"/>
      </dsp:txXfrm>
    </dsp:sp>
    <dsp:sp modelId="{CA25F100-7190-4B54-845E-E69B487AF0E9}">
      <dsp:nvSpPr>
        <dsp:cNvPr id="0" name=""/>
        <dsp:cNvSpPr/>
      </dsp:nvSpPr>
      <dsp:spPr>
        <a:xfrm rot="16315363">
          <a:off x="3878623" y="3488289"/>
          <a:ext cx="1297037" cy="15929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E292B2-EEA2-4D1C-BAAC-C9DCC582F848}">
      <dsp:nvSpPr>
        <dsp:cNvPr id="0" name=""/>
        <dsp:cNvSpPr/>
      </dsp:nvSpPr>
      <dsp:spPr>
        <a:xfrm>
          <a:off x="4145124" y="3956313"/>
          <a:ext cx="1769917" cy="106195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Program Goals: Why Introduce the new role into LTC </a:t>
          </a:r>
          <a:endParaRPr lang="en-US" sz="1400" kern="1200" dirty="0"/>
        </a:p>
      </dsp:txBody>
      <dsp:txXfrm>
        <a:off x="4176227" y="3987416"/>
        <a:ext cx="1707711" cy="999744"/>
      </dsp:txXfrm>
    </dsp:sp>
    <dsp:sp modelId="{E1359535-0C9E-4AD5-B03B-C6381DC57C27}">
      <dsp:nvSpPr>
        <dsp:cNvPr id="0" name=""/>
        <dsp:cNvSpPr/>
      </dsp:nvSpPr>
      <dsp:spPr>
        <a:xfrm rot="16200000">
          <a:off x="3888319" y="2173278"/>
          <a:ext cx="1321162" cy="15929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435C6-CF11-4D2D-8512-7F792BB8BFE2}">
      <dsp:nvSpPr>
        <dsp:cNvPr id="0" name=""/>
        <dsp:cNvSpPr/>
      </dsp:nvSpPr>
      <dsp:spPr>
        <a:xfrm>
          <a:off x="4191779" y="2656868"/>
          <a:ext cx="1769917" cy="106195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HCSW Roles and Responsibilities</a:t>
          </a:r>
          <a:endParaRPr lang="en-US" sz="1400" kern="1200" dirty="0"/>
        </a:p>
      </dsp:txBody>
      <dsp:txXfrm>
        <a:off x="4222882" y="2687971"/>
        <a:ext cx="1707711" cy="999744"/>
      </dsp:txXfrm>
    </dsp:sp>
    <dsp:sp modelId="{88FE8016-140A-49F8-81DA-5B1BBCDF1516}">
      <dsp:nvSpPr>
        <dsp:cNvPr id="0" name=""/>
        <dsp:cNvSpPr/>
      </dsp:nvSpPr>
      <dsp:spPr>
        <a:xfrm rot="16200000">
          <a:off x="3888319" y="845840"/>
          <a:ext cx="1321162" cy="15929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8CF668-1E22-4A32-885E-104E61D4906C}">
      <dsp:nvSpPr>
        <dsp:cNvPr id="0" name=""/>
        <dsp:cNvSpPr/>
      </dsp:nvSpPr>
      <dsp:spPr>
        <a:xfrm>
          <a:off x="4191779" y="1329430"/>
          <a:ext cx="1769917" cy="106195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Resources for Mentoring the HCSW  </a:t>
          </a:r>
          <a:endParaRPr lang="en-US" sz="1400" kern="1200" dirty="0"/>
        </a:p>
      </dsp:txBody>
      <dsp:txXfrm>
        <a:off x="4222882" y="1360533"/>
        <a:ext cx="1707711" cy="999744"/>
      </dsp:txXfrm>
    </dsp:sp>
    <dsp:sp modelId="{2B12960B-B49D-4020-8B37-0BC9101626E0}">
      <dsp:nvSpPr>
        <dsp:cNvPr id="0" name=""/>
        <dsp:cNvSpPr/>
      </dsp:nvSpPr>
      <dsp:spPr>
        <a:xfrm>
          <a:off x="4552038" y="182121"/>
          <a:ext cx="2347715" cy="15929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CFFFC5-A559-4774-B1AF-3385CDFAE22D}">
      <dsp:nvSpPr>
        <dsp:cNvPr id="0" name=""/>
        <dsp:cNvSpPr/>
      </dsp:nvSpPr>
      <dsp:spPr>
        <a:xfrm>
          <a:off x="4191779" y="1991"/>
          <a:ext cx="1769917" cy="106195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Engaging and Connecting with Residents</a:t>
          </a:r>
          <a:endParaRPr lang="en-US" sz="1400" kern="1200" dirty="0"/>
        </a:p>
      </dsp:txBody>
      <dsp:txXfrm>
        <a:off x="4222882" y="33094"/>
        <a:ext cx="1707711" cy="999744"/>
      </dsp:txXfrm>
    </dsp:sp>
    <dsp:sp modelId="{0248E282-281D-4B94-9632-1B8C6D6CE370}">
      <dsp:nvSpPr>
        <dsp:cNvPr id="0" name=""/>
        <dsp:cNvSpPr/>
      </dsp:nvSpPr>
      <dsp:spPr>
        <a:xfrm rot="5400000">
          <a:off x="6242309" y="845840"/>
          <a:ext cx="1321162" cy="15929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DBC7B0-56BE-4E32-92AA-8E2321D986B7}">
      <dsp:nvSpPr>
        <dsp:cNvPr id="0" name=""/>
        <dsp:cNvSpPr/>
      </dsp:nvSpPr>
      <dsp:spPr>
        <a:xfrm>
          <a:off x="6545770" y="1991"/>
          <a:ext cx="1769917" cy="106195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Day in the Life of the HCSW shift responsibilities</a:t>
          </a:r>
          <a:endParaRPr lang="en-US" sz="1400" kern="1200" dirty="0"/>
        </a:p>
      </dsp:txBody>
      <dsp:txXfrm>
        <a:off x="6576873" y="33094"/>
        <a:ext cx="1707711" cy="999744"/>
      </dsp:txXfrm>
    </dsp:sp>
    <dsp:sp modelId="{2D29765F-95E0-4F0C-A57F-DF5A9454601E}">
      <dsp:nvSpPr>
        <dsp:cNvPr id="0" name=""/>
        <dsp:cNvSpPr/>
      </dsp:nvSpPr>
      <dsp:spPr>
        <a:xfrm>
          <a:off x="6545770" y="1329430"/>
          <a:ext cx="1769917" cy="106195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Wrap Up</a:t>
          </a:r>
          <a:endParaRPr lang="en-US" sz="1400" kern="1200" dirty="0"/>
        </a:p>
      </dsp:txBody>
      <dsp:txXfrm>
        <a:off x="6576873" y="1360533"/>
        <a:ext cx="1707711" cy="999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C9C2D-257B-44A8-980B-27D8DE8D1E4B}">
      <dsp:nvSpPr>
        <dsp:cNvPr id="0" name=""/>
        <dsp:cNvSpPr/>
      </dsp:nvSpPr>
      <dsp:spPr>
        <a:xfrm>
          <a:off x="998259" y="483363"/>
          <a:ext cx="3642281" cy="3642281"/>
        </a:xfrm>
        <a:prstGeom prst="blockArc">
          <a:avLst>
            <a:gd name="adj1" fmla="val 10800000"/>
            <a:gd name="adj2" fmla="val 16200000"/>
            <a:gd name="adj3" fmla="val 464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31B3534-C920-499C-8C34-9DC5F599F834}">
      <dsp:nvSpPr>
        <dsp:cNvPr id="0" name=""/>
        <dsp:cNvSpPr/>
      </dsp:nvSpPr>
      <dsp:spPr>
        <a:xfrm>
          <a:off x="998259" y="483363"/>
          <a:ext cx="3642281" cy="3642281"/>
        </a:xfrm>
        <a:prstGeom prst="blockArc">
          <a:avLst>
            <a:gd name="adj1" fmla="val 5400000"/>
            <a:gd name="adj2" fmla="val 10800000"/>
            <a:gd name="adj3" fmla="val 464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69E6A61-5F2A-4E2A-B71D-6759C6905CDF}">
      <dsp:nvSpPr>
        <dsp:cNvPr id="0" name=""/>
        <dsp:cNvSpPr/>
      </dsp:nvSpPr>
      <dsp:spPr>
        <a:xfrm>
          <a:off x="998259" y="483363"/>
          <a:ext cx="3642281" cy="3642281"/>
        </a:xfrm>
        <a:prstGeom prst="blockArc">
          <a:avLst>
            <a:gd name="adj1" fmla="val 0"/>
            <a:gd name="adj2" fmla="val 5400000"/>
            <a:gd name="adj3" fmla="val 464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C78EDB8-81CF-40F4-B8E1-0F4B7DE3FE5A}">
      <dsp:nvSpPr>
        <dsp:cNvPr id="0" name=""/>
        <dsp:cNvSpPr/>
      </dsp:nvSpPr>
      <dsp:spPr>
        <a:xfrm>
          <a:off x="998259" y="483363"/>
          <a:ext cx="3642281" cy="3642281"/>
        </a:xfrm>
        <a:prstGeom prst="blockArc">
          <a:avLst>
            <a:gd name="adj1" fmla="val 16200000"/>
            <a:gd name="adj2" fmla="val 0"/>
            <a:gd name="adj3" fmla="val 464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DDA6C73-E682-4E4C-8799-529F268ABEF7}">
      <dsp:nvSpPr>
        <dsp:cNvPr id="0" name=""/>
        <dsp:cNvSpPr/>
      </dsp:nvSpPr>
      <dsp:spPr>
        <a:xfrm>
          <a:off x="1981013" y="1434347"/>
          <a:ext cx="1676772" cy="167677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t>HCSW</a:t>
          </a:r>
          <a:endParaRPr lang="en-US" sz="2000" b="1" kern="1200" dirty="0"/>
        </a:p>
      </dsp:txBody>
      <dsp:txXfrm>
        <a:off x="2226571" y="1679905"/>
        <a:ext cx="1185656" cy="1185656"/>
      </dsp:txXfrm>
    </dsp:sp>
    <dsp:sp modelId="{27A0FBED-8BA7-4C0E-9DB3-46883010460F}">
      <dsp:nvSpPr>
        <dsp:cNvPr id="0" name=""/>
        <dsp:cNvSpPr/>
      </dsp:nvSpPr>
      <dsp:spPr>
        <a:xfrm>
          <a:off x="2232529" y="-61251"/>
          <a:ext cx="1173740" cy="1173740"/>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Peer Mentor</a:t>
          </a:r>
          <a:endParaRPr lang="en-US" sz="1800" b="1" kern="1200" dirty="0"/>
        </a:p>
      </dsp:txBody>
      <dsp:txXfrm>
        <a:off x="2404419" y="110639"/>
        <a:ext cx="829960" cy="829960"/>
      </dsp:txXfrm>
    </dsp:sp>
    <dsp:sp modelId="{A9C8A210-CB90-41B1-8B02-A48ED9E79547}">
      <dsp:nvSpPr>
        <dsp:cNvPr id="0" name=""/>
        <dsp:cNvSpPr/>
      </dsp:nvSpPr>
      <dsp:spPr>
        <a:xfrm>
          <a:off x="4011415" y="1717634"/>
          <a:ext cx="1173740" cy="1173740"/>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MRN</a:t>
          </a:r>
          <a:endParaRPr lang="en-US" sz="1800" b="1" kern="1200" dirty="0"/>
        </a:p>
      </dsp:txBody>
      <dsp:txXfrm>
        <a:off x="4183305" y="1889524"/>
        <a:ext cx="829960" cy="829960"/>
      </dsp:txXfrm>
    </dsp:sp>
    <dsp:sp modelId="{F8784BFC-5FF1-4E1F-94B4-90CB7ED5D965}">
      <dsp:nvSpPr>
        <dsp:cNvPr id="0" name=""/>
        <dsp:cNvSpPr/>
      </dsp:nvSpPr>
      <dsp:spPr>
        <a:xfrm>
          <a:off x="2106258" y="3370249"/>
          <a:ext cx="1426282" cy="1426282"/>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Manager</a:t>
          </a:r>
          <a:endParaRPr lang="en-US" sz="1800" b="1" kern="1200" dirty="0"/>
        </a:p>
      </dsp:txBody>
      <dsp:txXfrm>
        <a:off x="2315132" y="3579123"/>
        <a:ext cx="1008534" cy="1008534"/>
      </dsp:txXfrm>
    </dsp:sp>
    <dsp:sp modelId="{C8186526-3BF0-4E68-9F0F-7DAA20388A05}">
      <dsp:nvSpPr>
        <dsp:cNvPr id="0" name=""/>
        <dsp:cNvSpPr/>
      </dsp:nvSpPr>
      <dsp:spPr>
        <a:xfrm>
          <a:off x="453643" y="1717634"/>
          <a:ext cx="1173740" cy="1173740"/>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CNL</a:t>
          </a:r>
          <a:endParaRPr lang="en-US" sz="1800" b="1" kern="1200" dirty="0"/>
        </a:p>
      </dsp:txBody>
      <dsp:txXfrm>
        <a:off x="625533" y="1889524"/>
        <a:ext cx="829960" cy="82996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4C18D-A73F-4C19-B9AE-1B55435B16A6}" type="datetimeFigureOut">
              <a:rPr lang="en-CA" smtClean="0"/>
              <a:t>23-Feb-2021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2B127-CCF3-454E-9DBD-5A31C51237F2}" type="slidenum">
              <a:rPr lang="en-CA" smtClean="0"/>
              <a:t>‹#›</a:t>
            </a:fld>
            <a:endParaRPr lang="en-CA"/>
          </a:p>
        </p:txBody>
      </p:sp>
    </p:spTree>
    <p:extLst>
      <p:ext uri="{BB962C8B-B14F-4D97-AF65-F5344CB8AC3E}">
        <p14:creationId xmlns:p14="http://schemas.microsoft.com/office/powerpoint/2010/main" val="323246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6813"/>
            <a:ext cx="5486400" cy="3086100"/>
          </a:xfrm>
        </p:spPr>
      </p:sp>
      <p:sp>
        <p:nvSpPr>
          <p:cNvPr id="3" name="Notes Placeholder 2"/>
          <p:cNvSpPr>
            <a:spLocks noGrp="1"/>
          </p:cNvSpPr>
          <p:nvPr>
            <p:ph type="body" idx="1"/>
          </p:nvPr>
        </p:nvSpPr>
        <p:spPr/>
        <p:txBody>
          <a:bodyPr/>
          <a:lstStyle/>
          <a:p>
            <a:r>
              <a:rPr lang="en-CA" dirty="0"/>
              <a:t>CNE Zoom Administrator will assist with onboarding the Zoom participants.</a:t>
            </a:r>
            <a:endParaRPr lang="en-US" dirty="0"/>
          </a:p>
          <a:p>
            <a:r>
              <a:rPr lang="en-CA" dirty="0"/>
              <a:t>Allow for 5-10 minute delay. </a:t>
            </a:r>
            <a:endParaRPr lang="en-CA" dirty="0" smtClean="0"/>
          </a:p>
          <a:p>
            <a:r>
              <a:rPr lang="en-CA" dirty="0" smtClean="0">
                <a:cs typeface="Calibri"/>
              </a:rPr>
              <a:t>“I want to acknowledge</a:t>
            </a:r>
            <a:r>
              <a:rPr lang="en-CA" baseline="0" dirty="0" smtClean="0">
                <a:cs typeface="Calibri"/>
              </a:rPr>
              <a:t> that we are on the traditional territory of Coast Salish people”.  Please take a moment to reflect on this honour and privilege.</a:t>
            </a:r>
          </a:p>
          <a:p>
            <a:endParaRPr lang="en-CA" dirty="0">
              <a:cs typeface="Calibri"/>
            </a:endParaRPr>
          </a:p>
          <a:p>
            <a:endParaRPr lang="en-CA" dirty="0">
              <a:cs typeface="Calibri"/>
            </a:endParaRPr>
          </a:p>
        </p:txBody>
      </p:sp>
      <p:sp>
        <p:nvSpPr>
          <p:cNvPr id="4" name="Slide Number Placeholder 3"/>
          <p:cNvSpPr>
            <a:spLocks noGrp="1"/>
          </p:cNvSpPr>
          <p:nvPr>
            <p:ph type="sldNum" sz="quarter" idx="10"/>
          </p:nvPr>
        </p:nvSpPr>
        <p:spPr/>
        <p:txBody>
          <a:bodyPr/>
          <a:lstStyle/>
          <a:p>
            <a:fld id="{1E92B127-CCF3-454E-9DBD-5A31C51237F2}" type="slidenum">
              <a:rPr lang="en-CA" smtClean="0"/>
              <a:t>1</a:t>
            </a:fld>
            <a:endParaRPr lang="en-CA" dirty="0"/>
          </a:p>
        </p:txBody>
      </p:sp>
    </p:spTree>
    <p:extLst>
      <p:ext uri="{BB962C8B-B14F-4D97-AF65-F5344CB8AC3E}">
        <p14:creationId xmlns:p14="http://schemas.microsoft.com/office/powerpoint/2010/main" val="4012154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CA" dirty="0" smtClean="0"/>
              <a:t>The peer</a:t>
            </a:r>
            <a:r>
              <a:rPr lang="en-CA" baseline="0" dirty="0" smtClean="0"/>
              <a:t> mentorship guide is an overview of the practice experiences that you will guide the HCSW in their learning experience. </a:t>
            </a:r>
          </a:p>
          <a:p>
            <a:r>
              <a:rPr lang="en-CA" baseline="0" dirty="0" smtClean="0"/>
              <a:t>Please review the guide in your booklet.   Within the guide, is the debriefing and reflection items.  </a:t>
            </a:r>
          </a:p>
          <a:p>
            <a:endParaRPr lang="en-CA" baseline="0" dirty="0" smtClean="0"/>
          </a:p>
          <a:p>
            <a:r>
              <a:rPr lang="en-CA" baseline="0" dirty="0" smtClean="0"/>
              <a:t>Debriefing is an important practice to complete with the HCSW to explore their experiences.</a:t>
            </a:r>
          </a:p>
          <a:p>
            <a:r>
              <a:rPr lang="en-CA" baseline="0" dirty="0" smtClean="0"/>
              <a:t>Using the debriefing tips offered in the guide.  Let’s practice </a:t>
            </a:r>
          </a:p>
        </p:txBody>
      </p:sp>
      <p:sp>
        <p:nvSpPr>
          <p:cNvPr id="4" name="Slide Number Placeholder 3"/>
          <p:cNvSpPr>
            <a:spLocks noGrp="1"/>
          </p:cNvSpPr>
          <p:nvPr>
            <p:ph type="sldNum" sz="quarter" idx="10"/>
          </p:nvPr>
        </p:nvSpPr>
        <p:spPr/>
        <p:txBody>
          <a:bodyPr/>
          <a:lstStyle/>
          <a:p>
            <a:fld id="{1E92B127-CCF3-454E-9DBD-5A31C51237F2}" type="slidenum">
              <a:rPr lang="en-CA" smtClean="0"/>
              <a:t>13</a:t>
            </a:fld>
            <a:endParaRPr lang="en-CA"/>
          </a:p>
        </p:txBody>
      </p:sp>
    </p:spTree>
    <p:extLst>
      <p:ext uri="{BB962C8B-B14F-4D97-AF65-F5344CB8AC3E}">
        <p14:creationId xmlns:p14="http://schemas.microsoft.com/office/powerpoint/2010/main" val="465259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Who Do They Go to For Help</a:t>
            </a:r>
          </a:p>
          <a:p>
            <a:r>
              <a:rPr lang="en-CA" dirty="0" smtClean="0"/>
              <a:t>Manager </a:t>
            </a:r>
          </a:p>
          <a:p>
            <a:r>
              <a:rPr lang="en-CA" dirty="0" smtClean="0"/>
              <a:t>CNL</a:t>
            </a:r>
          </a:p>
          <a:p>
            <a:r>
              <a:rPr lang="en-CA" dirty="0" smtClean="0"/>
              <a:t>Peer Mentor</a:t>
            </a:r>
          </a:p>
          <a:p>
            <a:r>
              <a:rPr lang="en-CA" dirty="0" err="1" smtClean="0"/>
              <a:t>Departmen</a:t>
            </a:r>
            <a:endParaRPr lang="en-CA" dirty="0"/>
          </a:p>
        </p:txBody>
      </p:sp>
      <p:sp>
        <p:nvSpPr>
          <p:cNvPr id="4" name="Slide Number Placeholder 3"/>
          <p:cNvSpPr>
            <a:spLocks noGrp="1"/>
          </p:cNvSpPr>
          <p:nvPr>
            <p:ph type="sldNum" sz="quarter" idx="10"/>
          </p:nvPr>
        </p:nvSpPr>
        <p:spPr/>
        <p:txBody>
          <a:bodyPr/>
          <a:lstStyle/>
          <a:p>
            <a:fld id="{1E92B127-CCF3-454E-9DBD-5A31C51237F2}" type="slidenum">
              <a:rPr lang="en-CA" smtClean="0"/>
              <a:t>14</a:t>
            </a:fld>
            <a:endParaRPr lang="en-CA"/>
          </a:p>
        </p:txBody>
      </p:sp>
    </p:spTree>
    <p:extLst>
      <p:ext uri="{BB962C8B-B14F-4D97-AF65-F5344CB8AC3E}">
        <p14:creationId xmlns:p14="http://schemas.microsoft.com/office/powerpoint/2010/main" val="2845136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44546A"/>
                </a:solidFill>
                <a:latin typeface="TW Cen MT"/>
              </a:rPr>
              <a:t>Resident Social History</a:t>
            </a:r>
            <a:endParaRPr lang="en-US" dirty="0" smtClean="0">
              <a:solidFill>
                <a:srgbClr val="44546A"/>
              </a:solidFill>
              <a:cs typeface="Calibri"/>
            </a:endParaRPr>
          </a:p>
          <a:p>
            <a:r>
              <a:rPr lang="en-US" dirty="0" smtClean="0">
                <a:solidFill>
                  <a:srgbClr val="44546A"/>
                </a:solidFill>
                <a:latin typeface="TW Cen MT"/>
              </a:rPr>
              <a:t>Resident Plan of Care</a:t>
            </a:r>
            <a:endParaRPr lang="en-US" dirty="0" smtClean="0">
              <a:solidFill>
                <a:srgbClr val="44546A"/>
              </a:solidFill>
              <a:cs typeface="Calibri"/>
            </a:endParaRPr>
          </a:p>
          <a:p>
            <a:r>
              <a:rPr lang="en-US" dirty="0" smtClean="0">
                <a:solidFill>
                  <a:srgbClr val="44546A"/>
                </a:solidFill>
                <a:latin typeface="TW Cen MT"/>
              </a:rPr>
              <a:t>Accompany residents to meals, activities and therapy services</a:t>
            </a:r>
            <a:endParaRPr lang="en-US" dirty="0" smtClean="0">
              <a:solidFill>
                <a:srgbClr val="44546A"/>
              </a:solidFill>
              <a:cs typeface="Calibri"/>
            </a:endParaRPr>
          </a:p>
          <a:p>
            <a:r>
              <a:rPr lang="en-US" dirty="0" smtClean="0">
                <a:solidFill>
                  <a:srgbClr val="44546A"/>
                </a:solidFill>
                <a:latin typeface="TW Cen MT"/>
              </a:rPr>
              <a:t>Set up Window/Zoom session</a:t>
            </a:r>
          </a:p>
          <a:p>
            <a:endParaRPr lang="en-CA" dirty="0"/>
          </a:p>
        </p:txBody>
      </p:sp>
      <p:sp>
        <p:nvSpPr>
          <p:cNvPr id="4" name="Slide Number Placeholder 3"/>
          <p:cNvSpPr>
            <a:spLocks noGrp="1"/>
          </p:cNvSpPr>
          <p:nvPr>
            <p:ph type="sldNum" sz="quarter" idx="10"/>
          </p:nvPr>
        </p:nvSpPr>
        <p:spPr/>
        <p:txBody>
          <a:bodyPr/>
          <a:lstStyle/>
          <a:p>
            <a:fld id="{1E92B127-CCF3-454E-9DBD-5A31C51237F2}" type="slidenum">
              <a:rPr lang="en-CA" smtClean="0"/>
              <a:t>15</a:t>
            </a:fld>
            <a:endParaRPr lang="en-CA"/>
          </a:p>
        </p:txBody>
      </p:sp>
    </p:spTree>
    <p:extLst>
      <p:ext uri="{BB962C8B-B14F-4D97-AF65-F5344CB8AC3E}">
        <p14:creationId xmlns:p14="http://schemas.microsoft.com/office/powerpoint/2010/main" val="40324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onboarding activity plan will guide you in meeting your learning requirements in supporting residents throughout the day.  Your role and responsibilities have been organized into three scheduled shifts 07:00-15:00, 15:00 – 23:00, 23:00-07:00.  </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92B127-CCF3-454E-9DBD-5A31C51237F2}" type="slidenum">
              <a:rPr lang="en-CA" smtClean="0"/>
              <a:t>16</a:t>
            </a:fld>
            <a:endParaRPr lang="en-CA"/>
          </a:p>
        </p:txBody>
      </p:sp>
    </p:spTree>
    <p:extLst>
      <p:ext uri="{BB962C8B-B14F-4D97-AF65-F5344CB8AC3E}">
        <p14:creationId xmlns:p14="http://schemas.microsoft.com/office/powerpoint/2010/main" val="1138611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E92B127-CCF3-454E-9DBD-5A31C51237F2}" type="slidenum">
              <a:rPr lang="en-CA" smtClean="0"/>
              <a:t>17</a:t>
            </a:fld>
            <a:endParaRPr lang="en-CA"/>
          </a:p>
        </p:txBody>
      </p:sp>
    </p:spTree>
    <p:extLst>
      <p:ext uri="{BB962C8B-B14F-4D97-AF65-F5344CB8AC3E}">
        <p14:creationId xmlns:p14="http://schemas.microsoft.com/office/powerpoint/2010/main" val="83407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acknowledge, and thank the Coast</a:t>
            </a:r>
            <a:r>
              <a:rPr lang="en-US" sz="1200" kern="1200" baseline="0" dirty="0" smtClean="0">
                <a:solidFill>
                  <a:schemeClr val="tx1"/>
                </a:solidFill>
                <a:effectLst/>
                <a:latin typeface="+mn-lt"/>
                <a:ea typeface="+mn-ea"/>
                <a:cs typeface="+mn-cs"/>
              </a:rPr>
              <a:t> Salish, </a:t>
            </a:r>
            <a:r>
              <a:rPr lang="en-US" sz="1200" kern="1200" baseline="0" dirty="0" err="1" smtClean="0">
                <a:solidFill>
                  <a:schemeClr val="tx1"/>
                </a:solidFill>
                <a:effectLst/>
                <a:latin typeface="+mn-lt"/>
                <a:ea typeface="+mn-ea"/>
                <a:cs typeface="+mn-cs"/>
              </a:rPr>
              <a:t>LeKwungen</a:t>
            </a:r>
            <a:r>
              <a:rPr lang="en-US" sz="1200" kern="1200" baseline="0" dirty="0" smtClean="0">
                <a:solidFill>
                  <a:schemeClr val="tx1"/>
                </a:solidFill>
                <a:effectLst/>
                <a:latin typeface="+mn-lt"/>
                <a:ea typeface="+mn-ea"/>
                <a:cs typeface="+mn-cs"/>
              </a:rPr>
              <a:t>, Esquimalt and </a:t>
            </a:r>
            <a:r>
              <a:rPr lang="en-US" sz="1200" kern="1200" baseline="0" dirty="0" err="1" smtClean="0">
                <a:solidFill>
                  <a:schemeClr val="tx1"/>
                </a:solidFill>
                <a:effectLst/>
                <a:latin typeface="+mn-lt"/>
                <a:ea typeface="+mn-ea"/>
                <a:cs typeface="+mn-cs"/>
              </a:rPr>
              <a:t>Songhees</a:t>
            </a:r>
            <a:r>
              <a:rPr lang="en-US" sz="1200" kern="1200" baseline="0" dirty="0" smtClean="0">
                <a:solidFill>
                  <a:schemeClr val="tx1"/>
                </a:solidFill>
                <a:effectLst/>
                <a:latin typeface="+mn-lt"/>
                <a:ea typeface="+mn-ea"/>
                <a:cs typeface="+mn-cs"/>
              </a:rPr>
              <a:t> nations, for keeping their territory alive and health and for our ability to work and live on these lands,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Acknowledging Traditional Territory is a meaningful and important step on our journey to continuing to increase Island Health’s capacity to provide cultural safe services and environments for Aboriginal peoples</a:t>
            </a:r>
            <a:endParaRPr lang="en-CA" dirty="0"/>
          </a:p>
        </p:txBody>
      </p:sp>
      <p:sp>
        <p:nvSpPr>
          <p:cNvPr id="4" name="Slide Number Placeholder 3"/>
          <p:cNvSpPr>
            <a:spLocks noGrp="1"/>
          </p:cNvSpPr>
          <p:nvPr>
            <p:ph type="sldNum" sz="quarter" idx="10"/>
          </p:nvPr>
        </p:nvSpPr>
        <p:spPr/>
        <p:txBody>
          <a:bodyPr/>
          <a:lstStyle/>
          <a:p>
            <a:fld id="{1E92B127-CCF3-454E-9DBD-5A31C51237F2}" type="slidenum">
              <a:rPr lang="en-CA" smtClean="0"/>
              <a:t>2</a:t>
            </a:fld>
            <a:endParaRPr lang="en-CA"/>
          </a:p>
        </p:txBody>
      </p:sp>
    </p:spTree>
    <p:extLst>
      <p:ext uri="{BB962C8B-B14F-4D97-AF65-F5344CB8AC3E}">
        <p14:creationId xmlns:p14="http://schemas.microsoft.com/office/powerpoint/2010/main" val="331278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Thank</a:t>
            </a:r>
            <a:r>
              <a:rPr lang="en-CA" baseline="0" dirty="0" smtClean="0"/>
              <a:t> you for your kindness in volunteering to support the HCSW learning experience.  You play an important part in guiding and supporting the HCSW’s learning while they are present in the care home. </a:t>
            </a:r>
          </a:p>
          <a:p>
            <a:endParaRPr lang="en-CA" baseline="0" dirty="0" smtClean="0"/>
          </a:p>
          <a:p>
            <a:r>
              <a:rPr lang="en-CA" baseline="0" dirty="0" smtClean="0"/>
              <a:t>As a mentor, you will </a:t>
            </a:r>
            <a:r>
              <a:rPr lang="en-US" dirty="0" smtClean="0"/>
              <a:t> develop a relationship with the HCSW where you share your experience,</a:t>
            </a:r>
            <a:r>
              <a:rPr lang="en-US" baseline="0" dirty="0" smtClean="0"/>
              <a:t> </a:t>
            </a:r>
            <a:r>
              <a:rPr lang="en-US" dirty="0" smtClean="0"/>
              <a:t>knowledge and connections to support their non-clinical </a:t>
            </a:r>
            <a:r>
              <a:rPr lang="en-US" baseline="0" dirty="0" smtClean="0"/>
              <a:t>day to day practice. </a:t>
            </a:r>
          </a:p>
          <a:p>
            <a:r>
              <a:rPr lang="en-US" baseline="0" dirty="0" smtClean="0"/>
              <a:t>During the session today, we’ll be learning about being a peer mentor and what specific support HCSWs can offer residents and care team members during their learning experience.  </a:t>
            </a:r>
          </a:p>
          <a:p>
            <a:r>
              <a:rPr lang="en-US" dirty="0" smtClean="0"/>
              <a:t> </a:t>
            </a:r>
          </a:p>
          <a:p>
            <a:endParaRPr lang="en-US" dirty="0" smtClean="0"/>
          </a:p>
          <a:p>
            <a:endParaRPr lang="en-US" dirty="0" smtClean="0"/>
          </a:p>
          <a:p>
            <a:endParaRPr lang="en-CA" dirty="0"/>
          </a:p>
        </p:txBody>
      </p:sp>
      <p:sp>
        <p:nvSpPr>
          <p:cNvPr id="4" name="Slide Number Placeholder 3"/>
          <p:cNvSpPr>
            <a:spLocks noGrp="1"/>
          </p:cNvSpPr>
          <p:nvPr>
            <p:ph type="sldNum" sz="quarter" idx="10"/>
          </p:nvPr>
        </p:nvSpPr>
        <p:spPr/>
        <p:txBody>
          <a:bodyPr/>
          <a:lstStyle/>
          <a:p>
            <a:fld id="{1E92B127-CCF3-454E-9DBD-5A31C51237F2}" type="slidenum">
              <a:rPr lang="en-CA" smtClean="0"/>
              <a:t>3</a:t>
            </a:fld>
            <a:endParaRPr lang="en-CA" dirty="0"/>
          </a:p>
        </p:txBody>
      </p:sp>
    </p:spTree>
    <p:extLst>
      <p:ext uri="{BB962C8B-B14F-4D97-AF65-F5344CB8AC3E}">
        <p14:creationId xmlns:p14="http://schemas.microsoft.com/office/powerpoint/2010/main" val="1955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a:t>
            </a:r>
            <a:r>
              <a:rPr lang="en-US" baseline="0" dirty="0" smtClean="0"/>
              <a:t> referenced? Do we need to do this?</a:t>
            </a:r>
            <a:endParaRPr lang="en-US" dirty="0" smtClean="0"/>
          </a:p>
          <a:p>
            <a:r>
              <a:rPr lang="en-US" dirty="0" smtClean="0"/>
              <a:t>Let’s </a:t>
            </a:r>
            <a:r>
              <a:rPr lang="en-US" dirty="0"/>
              <a:t>begin our session today, with a conversation about the LTC RFCC philosophy of care.   These core values guide our understanding that the resident and family are central to all our care and service.  </a:t>
            </a:r>
            <a:endParaRPr lang="en-US" dirty="0" smtClean="0"/>
          </a:p>
          <a:p>
            <a:r>
              <a:rPr lang="en-US" dirty="0" smtClean="0">
                <a:solidFill>
                  <a:srgbClr val="FF0000"/>
                </a:solidFill>
              </a:rPr>
              <a:t>There is a handout in your package. </a:t>
            </a:r>
            <a:endParaRPr lang="en-US" dirty="0">
              <a:solidFill>
                <a:srgbClr val="FF0000"/>
              </a:solidFill>
            </a:endParaRPr>
          </a:p>
          <a:p>
            <a:r>
              <a:rPr lang="en-US" dirty="0"/>
              <a:t>We care by promoting: </a:t>
            </a:r>
            <a:endParaRPr dirty="0"/>
          </a:p>
          <a:p>
            <a:r>
              <a:rPr lang="en-US" b="1" dirty="0"/>
              <a:t>Learning </a:t>
            </a:r>
            <a:r>
              <a:rPr lang="en-US" dirty="0"/>
              <a:t>with creativity, clarity and curiosity to grow the care teams for today and the future.   </a:t>
            </a:r>
            <a:endParaRPr dirty="0"/>
          </a:p>
          <a:p>
            <a:r>
              <a:rPr lang="en-US" dirty="0"/>
              <a:t>Having the </a:t>
            </a:r>
            <a:r>
              <a:rPr lang="en-US" b="1" dirty="0"/>
              <a:t>Integrity</a:t>
            </a:r>
            <a:r>
              <a:rPr lang="en-US" dirty="0"/>
              <a:t> in recognizing that our future lies in our ability to respond with dedication to forces such as COVID-19 and new care roles such as the HCSW by continuing to provide excellence in resident and family </a:t>
            </a:r>
            <a:r>
              <a:rPr lang="en-US" dirty="0" err="1"/>
              <a:t>centred</a:t>
            </a:r>
            <a:r>
              <a:rPr lang="en-US" dirty="0"/>
              <a:t> care.</a:t>
            </a:r>
            <a:endParaRPr dirty="0"/>
          </a:p>
          <a:p>
            <a:r>
              <a:rPr lang="en-US" b="1" dirty="0"/>
              <a:t>Connecting and engaging </a:t>
            </a:r>
            <a:r>
              <a:rPr lang="en-US" dirty="0"/>
              <a:t>with residents by promoting relationships as more important than tasks</a:t>
            </a:r>
            <a:endParaRPr dirty="0"/>
          </a:p>
          <a:p>
            <a:r>
              <a:rPr lang="en-US" b="1" dirty="0"/>
              <a:t>Collaborating </a:t>
            </a:r>
            <a:r>
              <a:rPr lang="en-US" dirty="0"/>
              <a:t>with each other to understand what nurtures the body, mind and spirit </a:t>
            </a:r>
            <a:endParaRPr dirty="0"/>
          </a:p>
          <a:p>
            <a:r>
              <a:rPr lang="en-US" dirty="0"/>
              <a:t>so that the resident has the best day possible.</a:t>
            </a:r>
            <a:endParaRPr dirty="0"/>
          </a:p>
          <a:p>
            <a:r>
              <a:rPr lang="en-US" dirty="0"/>
              <a:t>In your booklets, there is a broader description of RFCC that you can use as your guide. </a:t>
            </a:r>
            <a:endParaRPr dirty="0"/>
          </a:p>
          <a:p>
            <a:endParaRPr lang="en-US" dirty="0">
              <a:cs typeface="Calibri"/>
            </a:endParaRPr>
          </a:p>
        </p:txBody>
      </p:sp>
      <p:sp>
        <p:nvSpPr>
          <p:cNvPr id="4" name="Slide Number Placeholder 3"/>
          <p:cNvSpPr>
            <a:spLocks noGrp="1"/>
          </p:cNvSpPr>
          <p:nvPr>
            <p:ph type="sldNum" sz="quarter" idx="10"/>
          </p:nvPr>
        </p:nvSpPr>
        <p:spPr/>
        <p:txBody>
          <a:bodyPr/>
          <a:lstStyle/>
          <a:p>
            <a:fld id="{1E92B127-CCF3-454E-9DBD-5A31C51237F2}" type="slidenum">
              <a:rPr lang="en-CA" smtClean="0"/>
              <a:t>5</a:t>
            </a:fld>
            <a:endParaRPr lang="en-CA"/>
          </a:p>
        </p:txBody>
      </p:sp>
    </p:spTree>
    <p:extLst>
      <p:ext uri="{BB962C8B-B14F-4D97-AF65-F5344CB8AC3E}">
        <p14:creationId xmlns:p14="http://schemas.microsoft.com/office/powerpoint/2010/main" val="2601206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“What qualities do you bring to the peer mentorship role”?</a:t>
            </a:r>
          </a:p>
          <a:p>
            <a:r>
              <a:rPr lang="en-US" dirty="0" smtClean="0"/>
              <a:t>Explore qualities in the separate care</a:t>
            </a:r>
            <a:r>
              <a:rPr lang="en-US" baseline="0" dirty="0" smtClean="0"/>
              <a:t> home groups. </a:t>
            </a:r>
            <a:r>
              <a:rPr lang="en-US" dirty="0" smtClean="0"/>
              <a:t>  After 5-10 minutes. </a:t>
            </a:r>
          </a:p>
          <a:p>
            <a:r>
              <a:rPr lang="en-US" dirty="0" smtClean="0"/>
              <a:t>Bring group together.  Discuss their qualities as they are presented by each group.</a:t>
            </a:r>
          </a:p>
          <a:p>
            <a:r>
              <a:rPr lang="en-US" dirty="0" smtClean="0"/>
              <a:t>CNE administrator gathers the qualities on a white board. </a:t>
            </a:r>
          </a:p>
          <a:p>
            <a:endParaRPr lang="en-US" dirty="0" smtClean="0">
              <a:cs typeface="Calibri"/>
            </a:endParaRPr>
          </a:p>
          <a:p>
            <a:endParaRPr lang="en-CA" dirty="0"/>
          </a:p>
        </p:txBody>
      </p:sp>
      <p:sp>
        <p:nvSpPr>
          <p:cNvPr id="4" name="Slide Number Placeholder 3"/>
          <p:cNvSpPr>
            <a:spLocks noGrp="1"/>
          </p:cNvSpPr>
          <p:nvPr>
            <p:ph type="sldNum" sz="quarter" idx="10"/>
          </p:nvPr>
        </p:nvSpPr>
        <p:spPr/>
        <p:txBody>
          <a:bodyPr/>
          <a:lstStyle/>
          <a:p>
            <a:fld id="{1E92B127-CCF3-454E-9DBD-5A31C51237F2}" type="slidenum">
              <a:rPr lang="en-CA" smtClean="0"/>
              <a:t>7</a:t>
            </a:fld>
            <a:endParaRPr lang="en-CA"/>
          </a:p>
        </p:txBody>
      </p:sp>
    </p:spTree>
    <p:extLst>
      <p:ext uri="{BB962C8B-B14F-4D97-AF65-F5344CB8AC3E}">
        <p14:creationId xmlns:p14="http://schemas.microsoft.com/office/powerpoint/2010/main" val="330743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cloud with mentorship qualities.   Describe the mentorship qualities as having: </a:t>
            </a:r>
          </a:p>
          <a:p>
            <a:r>
              <a:rPr lang="en-US" dirty="0"/>
              <a:t>Respectful attitude, eagerness to help others, ability to give honest and compassionate feedback, reflective listening, empathetic, enjoys seeing others succeed, belief that helping others helps everyone, likes to guide others rather than be the expert, positive outlook, honesty and integrity, believe in the importance of sharing knowledge and experience. </a:t>
            </a:r>
            <a:endParaRPr dirty="0"/>
          </a:p>
          <a:p>
            <a:r>
              <a:rPr lang="en-US" dirty="0"/>
              <a:t>These qualities help LTC care team members flourish in the LTC by encouraging personal growth and satisfaction with supporting a colleague to be an accomplished HCA. </a:t>
            </a:r>
            <a:endParaRPr dirty="0"/>
          </a:p>
          <a:p>
            <a:endParaRPr lang="en-US" dirty="0">
              <a:cs typeface="Calibri"/>
            </a:endParaRPr>
          </a:p>
        </p:txBody>
      </p:sp>
      <p:sp>
        <p:nvSpPr>
          <p:cNvPr id="4" name="Slide Number Placeholder 3"/>
          <p:cNvSpPr>
            <a:spLocks noGrp="1"/>
          </p:cNvSpPr>
          <p:nvPr>
            <p:ph type="sldNum" sz="quarter" idx="10"/>
          </p:nvPr>
        </p:nvSpPr>
        <p:spPr/>
        <p:txBody>
          <a:bodyPr/>
          <a:lstStyle/>
          <a:p>
            <a:fld id="{1E92B127-CCF3-454E-9DBD-5A31C51237F2}" type="slidenum">
              <a:rPr lang="en-CA" smtClean="0"/>
              <a:t>8</a:t>
            </a:fld>
            <a:endParaRPr lang="en-CA"/>
          </a:p>
        </p:txBody>
      </p:sp>
    </p:spTree>
    <p:extLst>
      <p:ext uri="{BB962C8B-B14F-4D97-AF65-F5344CB8AC3E}">
        <p14:creationId xmlns:p14="http://schemas.microsoft.com/office/powerpoint/2010/main" val="2104452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10000"/>
              </a:lnSpc>
              <a:buFont typeface="Arial" panose="020B0604020202020204" pitchFamily="34" charset="0"/>
              <a:buChar char="•"/>
            </a:pPr>
            <a:r>
              <a:rPr lang="en-CA" sz="1200" dirty="0" smtClean="0"/>
              <a:t>This role</a:t>
            </a:r>
            <a:r>
              <a:rPr lang="en-CA" sz="1200" baseline="0" dirty="0" smtClean="0"/>
              <a:t> will </a:t>
            </a:r>
            <a:r>
              <a:rPr lang="en-CA" sz="1200" dirty="0" smtClean="0"/>
              <a:t>increase availability</a:t>
            </a:r>
            <a:r>
              <a:rPr lang="en-CA" sz="1200" baseline="0" dirty="0" smtClean="0"/>
              <a:t> of HCA hires</a:t>
            </a:r>
            <a:r>
              <a:rPr lang="en-CA" sz="1200" dirty="0" smtClean="0"/>
              <a:t> during</a:t>
            </a:r>
            <a:r>
              <a:rPr lang="en-CA" sz="1200" baseline="0" dirty="0" smtClean="0"/>
              <a:t> the pandemic.</a:t>
            </a:r>
            <a:endParaRPr lang="en-CA" sz="1200" dirty="0" smtClean="0"/>
          </a:p>
          <a:p>
            <a:pPr marL="228600" indent="-228600">
              <a:lnSpc>
                <a:spcPct val="110000"/>
              </a:lnSpc>
              <a:buFont typeface="Arial" panose="020B0604020202020204" pitchFamily="34" charset="0"/>
              <a:buChar char="•"/>
            </a:pPr>
            <a:r>
              <a:rPr lang="en-CA" sz="1200" dirty="0" smtClean="0"/>
              <a:t>In</a:t>
            </a:r>
            <a:r>
              <a:rPr lang="en-CA" sz="1200" baseline="0" dirty="0" smtClean="0"/>
              <a:t> the absence of family and volunteers during the pandemic, the HCSW connection and engagement with residents will enhance their quality of life. </a:t>
            </a:r>
          </a:p>
          <a:p>
            <a:pPr marL="228600" indent="-228600">
              <a:lnSpc>
                <a:spcPct val="110000"/>
              </a:lnSpc>
              <a:buFont typeface="Arial" panose="020B0604020202020204" pitchFamily="34" charset="0"/>
              <a:buChar char="•"/>
            </a:pPr>
            <a:r>
              <a:rPr lang="en-CA" sz="1200" dirty="0" smtClean="0"/>
              <a:t>This</a:t>
            </a:r>
            <a:r>
              <a:rPr lang="en-CA" sz="1200" baseline="0" dirty="0" smtClean="0"/>
              <a:t> role will improve access to h</a:t>
            </a:r>
            <a:r>
              <a:rPr lang="en-CA" sz="1200" dirty="0" smtClean="0"/>
              <a:t>ealth care careers by providing</a:t>
            </a:r>
            <a:r>
              <a:rPr lang="en-CA" sz="1200" baseline="0" dirty="0" smtClean="0"/>
              <a:t> on the job learning to </a:t>
            </a:r>
            <a:r>
              <a:rPr lang="en-CA" sz="1200" dirty="0" smtClean="0"/>
              <a:t> become a certified Health Care Assistants (HCA).</a:t>
            </a:r>
          </a:p>
          <a:p>
            <a:pPr marL="228600" indent="-228600">
              <a:lnSpc>
                <a:spcPct val="110000"/>
              </a:lnSpc>
              <a:buFont typeface="Arial" panose="020B0604020202020204" pitchFamily="34" charset="0"/>
              <a:buChar char="•"/>
            </a:pPr>
            <a:r>
              <a:rPr lang="en-CA" sz="1200" dirty="0" smtClean="0"/>
              <a:t>Supporting the HCSW to be present</a:t>
            </a:r>
            <a:r>
              <a:rPr lang="en-CA" sz="1200" baseline="0" dirty="0" smtClean="0"/>
              <a:t> in the homes, help them build kn</a:t>
            </a:r>
            <a:r>
              <a:rPr lang="en-CA" sz="1200" dirty="0" smtClean="0"/>
              <a:t>owledge and skills in a safe environment and generate ‘job ready’ new graduates.</a:t>
            </a:r>
            <a:r>
              <a:rPr lang="en-CA" dirty="0" smtClean="0"/>
              <a:t> </a:t>
            </a:r>
          </a:p>
          <a:p>
            <a:endParaRPr lang="en-CA" dirty="0"/>
          </a:p>
        </p:txBody>
      </p:sp>
      <p:sp>
        <p:nvSpPr>
          <p:cNvPr id="4" name="Slide Number Placeholder 3"/>
          <p:cNvSpPr>
            <a:spLocks noGrp="1"/>
          </p:cNvSpPr>
          <p:nvPr>
            <p:ph type="sldNum" sz="quarter" idx="10"/>
          </p:nvPr>
        </p:nvSpPr>
        <p:spPr/>
        <p:txBody>
          <a:bodyPr/>
          <a:lstStyle/>
          <a:p>
            <a:fld id="{1E92B127-CCF3-454E-9DBD-5A31C51237F2}" type="slidenum">
              <a:rPr lang="en-CA" smtClean="0"/>
              <a:t>9</a:t>
            </a:fld>
            <a:endParaRPr lang="en-CA"/>
          </a:p>
        </p:txBody>
      </p:sp>
    </p:spTree>
    <p:extLst>
      <p:ext uri="{BB962C8B-B14F-4D97-AF65-F5344CB8AC3E}">
        <p14:creationId xmlns:p14="http://schemas.microsoft.com/office/powerpoint/2010/main" val="4020080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E92B127-CCF3-454E-9DBD-5A31C51237F2}" type="slidenum">
              <a:rPr lang="en-CA" smtClean="0"/>
              <a:t>11</a:t>
            </a:fld>
            <a:endParaRPr lang="en-CA"/>
          </a:p>
        </p:txBody>
      </p:sp>
    </p:spTree>
    <p:extLst>
      <p:ext uri="{BB962C8B-B14F-4D97-AF65-F5344CB8AC3E}">
        <p14:creationId xmlns:p14="http://schemas.microsoft.com/office/powerpoint/2010/main" val="4147487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Purpose is</a:t>
            </a:r>
            <a:r>
              <a:rPr lang="en-CA" baseline="0" dirty="0" smtClean="0"/>
              <a:t> to outline the current Island Health  employer limits and conditions for HCSW. </a:t>
            </a:r>
          </a:p>
          <a:p>
            <a:r>
              <a:rPr lang="en-CA" baseline="0" dirty="0" smtClean="0"/>
              <a:t>HCSW are not regulated by legislation or govern by a </a:t>
            </a:r>
            <a:r>
              <a:rPr lang="en-CA" baseline="0" dirty="0" err="1" smtClean="0"/>
              <a:t>regulartory</a:t>
            </a:r>
            <a:r>
              <a:rPr lang="en-CA" baseline="0" dirty="0" smtClean="0"/>
              <a:t> body therefore they have no legally defined scope of practice. </a:t>
            </a:r>
          </a:p>
          <a:p>
            <a:endParaRPr lang="en-CA" baseline="0" dirty="0" smtClean="0"/>
          </a:p>
          <a:p>
            <a:r>
              <a:rPr lang="en-CA" dirty="0" smtClean="0"/>
              <a:t>Ask participants to review to the Island Health Limits and Conditions Health Care Support Worker document. </a:t>
            </a:r>
          </a:p>
          <a:p>
            <a:r>
              <a:rPr lang="en-CA" dirty="0" smtClean="0"/>
              <a:t>Review the Limits and Conditions.</a:t>
            </a:r>
          </a:p>
          <a:p>
            <a:r>
              <a:rPr lang="en-CA" dirty="0" smtClean="0"/>
              <a:t>Ask what can the HCSW do.</a:t>
            </a:r>
            <a:r>
              <a:rPr lang="en-CA" baseline="0" dirty="0" smtClean="0"/>
              <a:t>  Review pages 4-9. </a:t>
            </a:r>
            <a:endParaRPr lang="en-CA" dirty="0" smtClean="0"/>
          </a:p>
          <a:p>
            <a:r>
              <a:rPr lang="en-CA" dirty="0" smtClean="0">
                <a:solidFill>
                  <a:srgbClr val="FF0000"/>
                </a:solidFill>
              </a:rPr>
              <a:t>CNE Administrator captures the responses on a white board.  Template.</a:t>
            </a:r>
          </a:p>
          <a:p>
            <a:r>
              <a:rPr lang="en-CA" dirty="0" smtClean="0">
                <a:solidFill>
                  <a:srgbClr val="FF0000"/>
                </a:solidFill>
              </a:rPr>
              <a:t> </a:t>
            </a:r>
          </a:p>
          <a:p>
            <a:r>
              <a:rPr lang="en-CA" dirty="0" smtClean="0"/>
              <a:t>Response: Participate as an </a:t>
            </a:r>
            <a:r>
              <a:rPr lang="en-CA" dirty="0" err="1" smtClean="0"/>
              <a:t>Interprofessional</a:t>
            </a:r>
            <a:r>
              <a:rPr lang="en-CA" dirty="0" smtClean="0"/>
              <a:t> Team member, Connect and Engage with residents, Restocking supplies, accompanying residents to meals, activities, therapy, Window and Virtual Visits. </a:t>
            </a:r>
          </a:p>
          <a:p>
            <a:r>
              <a:rPr lang="en-CA" dirty="0" smtClean="0"/>
              <a:t>2. Ask participants to review the Peer Mentorship Guide.</a:t>
            </a:r>
          </a:p>
          <a:p>
            <a:r>
              <a:rPr lang="en-CA" dirty="0" smtClean="0"/>
              <a:t>“This guide is a roadmap for you and the learner to navigate orientation to the care home”. </a:t>
            </a:r>
          </a:p>
          <a:p>
            <a:r>
              <a:rPr lang="en-CA" dirty="0" smtClean="0"/>
              <a:t>As a peer mentor, keeping in mind the qualities of the role; guiding, supporting and debriefing the learner throughout the learning experience.  The learner will attend a full day orientation to learn about these documents to prepare them for their  experience.  You’ll see at the end of each section of the guide that the learner will be reflecting on the responsibilities they have gain competency and those they need to explore further.  </a:t>
            </a:r>
          </a:p>
          <a:p>
            <a:endParaRPr lang="en-CA" dirty="0" smtClean="0"/>
          </a:p>
          <a:p>
            <a:r>
              <a:rPr lang="en-CA" dirty="0" smtClean="0"/>
              <a:t>3. Reporting Structure: The CNL/CNE/manager/most Responsible Nurse at your home site are available to support you.  Don’t hesitate to check in daily.  </a:t>
            </a:r>
          </a:p>
          <a:p>
            <a:endParaRPr lang="en-CA" dirty="0" smtClean="0"/>
          </a:p>
          <a:p>
            <a:endParaRPr lang="en-CA" dirty="0" smtClean="0"/>
          </a:p>
          <a:p>
            <a:r>
              <a:rPr lang="en-CA" dirty="0" smtClean="0"/>
              <a:t>3</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1E92B127-CCF3-454E-9DBD-5A31C51237F2}" type="slidenum">
              <a:rPr lang="en-CA" smtClean="0"/>
              <a:t>12</a:t>
            </a:fld>
            <a:endParaRPr lang="en-CA"/>
          </a:p>
        </p:txBody>
      </p:sp>
    </p:spTree>
    <p:extLst>
      <p:ext uri="{BB962C8B-B14F-4D97-AF65-F5344CB8AC3E}">
        <p14:creationId xmlns:p14="http://schemas.microsoft.com/office/powerpoint/2010/main" val="639032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1" name="Date Placeholder 3"/>
          <p:cNvSpPr>
            <a:spLocks noGrp="1"/>
          </p:cNvSpPr>
          <p:nvPr>
            <p:ph type="dt" sz="half" idx="2"/>
          </p:nvPr>
        </p:nvSpPr>
        <p:spPr>
          <a:xfrm>
            <a:off x="5038724" y="6356350"/>
            <a:ext cx="248602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dirty="0"/>
              <a:t>Last Updated: 5 January 2021</a:t>
            </a:r>
          </a:p>
        </p:txBody>
      </p:sp>
      <p:sp>
        <p:nvSpPr>
          <p:cNvPr id="12" name="Footer Placeholder 4"/>
          <p:cNvSpPr>
            <a:spLocks noGrp="1"/>
          </p:cNvSpPr>
          <p:nvPr>
            <p:ph type="ftr" sz="quarter" idx="3"/>
          </p:nvPr>
        </p:nvSpPr>
        <p:spPr>
          <a:xfrm>
            <a:off x="838201" y="6356350"/>
            <a:ext cx="248602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dirty="0"/>
              <a:t>Maintained by: Island Health</a:t>
            </a:r>
          </a:p>
        </p:txBody>
      </p:sp>
      <p:sp>
        <p:nvSpPr>
          <p:cNvPr id="13" name="Slide Number Placeholder 5"/>
          <p:cNvSpPr>
            <a:spLocks noGrp="1"/>
          </p:cNvSpPr>
          <p:nvPr>
            <p:ph type="sldNum" sz="quarter" idx="4"/>
          </p:nvPr>
        </p:nvSpPr>
        <p:spPr>
          <a:xfrm>
            <a:off x="9067800" y="6356350"/>
            <a:ext cx="13525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CA" dirty="0"/>
              <a:t>Page </a:t>
            </a:r>
            <a:fld id="{DB6CDEAE-336C-45F2-ACD7-C344B4AAAF69}" type="slidenum">
              <a:rPr lang="en-CA" smtClean="0"/>
              <a:pPr/>
              <a:t>‹#›</a:t>
            </a:fld>
            <a:endParaRPr lang="en-CA"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6356350"/>
            <a:ext cx="685800" cy="411480"/>
          </a:xfrm>
          <a:prstGeom prst="rect">
            <a:avLst/>
          </a:prstGeom>
        </p:spPr>
      </p:pic>
    </p:spTree>
    <p:extLst>
      <p:ext uri="{BB962C8B-B14F-4D97-AF65-F5344CB8AC3E}">
        <p14:creationId xmlns:p14="http://schemas.microsoft.com/office/powerpoint/2010/main" val="617304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Date Placeholder 3"/>
          <p:cNvSpPr>
            <a:spLocks noGrp="1"/>
          </p:cNvSpPr>
          <p:nvPr>
            <p:ph type="dt" sz="half" idx="2"/>
          </p:nvPr>
        </p:nvSpPr>
        <p:spPr>
          <a:xfrm>
            <a:off x="5038724" y="6356350"/>
            <a:ext cx="248602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dirty="0"/>
              <a:t>Last Updated: 5 January 2021</a:t>
            </a:r>
          </a:p>
        </p:txBody>
      </p:sp>
      <p:sp>
        <p:nvSpPr>
          <p:cNvPr id="12" name="Footer Placeholder 4"/>
          <p:cNvSpPr>
            <a:spLocks noGrp="1"/>
          </p:cNvSpPr>
          <p:nvPr>
            <p:ph type="ftr" sz="quarter" idx="3"/>
          </p:nvPr>
        </p:nvSpPr>
        <p:spPr>
          <a:xfrm>
            <a:off x="838201" y="6356350"/>
            <a:ext cx="248602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dirty="0"/>
              <a:t>Maintained by: Island Health</a:t>
            </a:r>
          </a:p>
        </p:txBody>
      </p:sp>
      <p:sp>
        <p:nvSpPr>
          <p:cNvPr id="13" name="Slide Number Placeholder 5"/>
          <p:cNvSpPr>
            <a:spLocks noGrp="1"/>
          </p:cNvSpPr>
          <p:nvPr>
            <p:ph type="sldNum" sz="quarter" idx="4"/>
          </p:nvPr>
        </p:nvSpPr>
        <p:spPr>
          <a:xfrm>
            <a:off x="9067800" y="6356350"/>
            <a:ext cx="13525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CA" dirty="0"/>
              <a:t>Page </a:t>
            </a:r>
            <a:fld id="{DB6CDEAE-336C-45F2-ACD7-C344B4AAAF69}" type="slidenum">
              <a:rPr lang="en-CA" smtClean="0"/>
              <a:pPr/>
              <a:t>‹#›</a:t>
            </a:fld>
            <a:endParaRPr lang="en-CA"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6356350"/>
            <a:ext cx="685800" cy="411480"/>
          </a:xfrm>
          <a:prstGeom prst="rect">
            <a:avLst/>
          </a:prstGeom>
        </p:spPr>
      </p:pic>
    </p:spTree>
    <p:extLst>
      <p:ext uri="{BB962C8B-B14F-4D97-AF65-F5344CB8AC3E}">
        <p14:creationId xmlns:p14="http://schemas.microsoft.com/office/powerpoint/2010/main" val="146967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4" name="Date Placeholder 3"/>
          <p:cNvSpPr>
            <a:spLocks noGrp="1"/>
          </p:cNvSpPr>
          <p:nvPr>
            <p:ph type="dt" sz="half" idx="10"/>
          </p:nvPr>
        </p:nvSpPr>
        <p:spPr>
          <a:xfrm>
            <a:off x="5038724" y="6356350"/>
            <a:ext cx="248602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dirty="0"/>
              <a:t>Last Updated: 5 January 2021</a:t>
            </a:r>
          </a:p>
        </p:txBody>
      </p:sp>
      <p:sp>
        <p:nvSpPr>
          <p:cNvPr id="15" name="Footer Placeholder 4"/>
          <p:cNvSpPr>
            <a:spLocks noGrp="1"/>
          </p:cNvSpPr>
          <p:nvPr>
            <p:ph type="ftr" sz="quarter" idx="3"/>
          </p:nvPr>
        </p:nvSpPr>
        <p:spPr>
          <a:xfrm>
            <a:off x="838201" y="6356350"/>
            <a:ext cx="248602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dirty="0"/>
              <a:t>Maintained by: Island Health</a:t>
            </a:r>
          </a:p>
        </p:txBody>
      </p:sp>
      <p:sp>
        <p:nvSpPr>
          <p:cNvPr id="16" name="Slide Number Placeholder 5"/>
          <p:cNvSpPr>
            <a:spLocks noGrp="1"/>
          </p:cNvSpPr>
          <p:nvPr>
            <p:ph type="sldNum" sz="quarter" idx="4"/>
          </p:nvPr>
        </p:nvSpPr>
        <p:spPr>
          <a:xfrm>
            <a:off x="9067800" y="6356350"/>
            <a:ext cx="13525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CA" dirty="0"/>
              <a:t>Page </a:t>
            </a:r>
            <a:fld id="{DB6CDEAE-336C-45F2-ACD7-C344B4AAAF69}" type="slidenum">
              <a:rPr lang="en-CA" smtClean="0"/>
              <a:pPr/>
              <a:t>‹#›</a:t>
            </a:fld>
            <a:endParaRPr lang="en-CA"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6356350"/>
            <a:ext cx="685800" cy="411480"/>
          </a:xfrm>
          <a:prstGeom prst="rect">
            <a:avLst/>
          </a:prstGeom>
        </p:spPr>
      </p:pic>
    </p:spTree>
    <p:extLst>
      <p:ext uri="{BB962C8B-B14F-4D97-AF65-F5344CB8AC3E}">
        <p14:creationId xmlns:p14="http://schemas.microsoft.com/office/powerpoint/2010/main" val="1559742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3"/>
          <p:cNvSpPr>
            <a:spLocks noGrp="1"/>
          </p:cNvSpPr>
          <p:nvPr>
            <p:ph type="dt" sz="half" idx="10"/>
          </p:nvPr>
        </p:nvSpPr>
        <p:spPr>
          <a:xfrm>
            <a:off x="5038724" y="6356350"/>
            <a:ext cx="248602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dirty="0"/>
              <a:t>Last Updated: 5 January 2021</a:t>
            </a:r>
          </a:p>
        </p:txBody>
      </p:sp>
      <p:sp>
        <p:nvSpPr>
          <p:cNvPr id="9" name="Footer Placeholder 4"/>
          <p:cNvSpPr>
            <a:spLocks noGrp="1"/>
          </p:cNvSpPr>
          <p:nvPr>
            <p:ph type="ftr" sz="quarter" idx="3"/>
          </p:nvPr>
        </p:nvSpPr>
        <p:spPr>
          <a:xfrm>
            <a:off x="838201" y="6356350"/>
            <a:ext cx="248602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dirty="0"/>
              <a:t>Maintained by: Island Health</a:t>
            </a:r>
          </a:p>
        </p:txBody>
      </p:sp>
      <p:sp>
        <p:nvSpPr>
          <p:cNvPr id="10" name="Slide Number Placeholder 5"/>
          <p:cNvSpPr>
            <a:spLocks noGrp="1"/>
          </p:cNvSpPr>
          <p:nvPr>
            <p:ph type="sldNum" sz="quarter" idx="4"/>
          </p:nvPr>
        </p:nvSpPr>
        <p:spPr>
          <a:xfrm>
            <a:off x="9067800" y="6356350"/>
            <a:ext cx="13525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CA" dirty="0"/>
              <a:t>Page </a:t>
            </a:r>
            <a:fld id="{DB6CDEAE-336C-45F2-ACD7-C344B4AAAF69}" type="slidenum">
              <a:rPr lang="en-CA" smtClean="0"/>
              <a:pPr/>
              <a:t>‹#›</a:t>
            </a:fld>
            <a:endParaRPr lang="en-CA"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6356350"/>
            <a:ext cx="685800" cy="411480"/>
          </a:xfrm>
          <a:prstGeom prst="rect">
            <a:avLst/>
          </a:prstGeom>
        </p:spPr>
      </p:pic>
    </p:spTree>
    <p:extLst>
      <p:ext uri="{BB962C8B-B14F-4D97-AF65-F5344CB8AC3E}">
        <p14:creationId xmlns:p14="http://schemas.microsoft.com/office/powerpoint/2010/main" val="1689959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en-CA" dirty="0"/>
          </a:p>
        </p:txBody>
      </p:sp>
      <p:sp>
        <p:nvSpPr>
          <p:cNvPr id="4" name="Date Placeholder 3"/>
          <p:cNvSpPr>
            <a:spLocks noGrp="1"/>
          </p:cNvSpPr>
          <p:nvPr>
            <p:ph type="dt" sz="half" idx="2"/>
          </p:nvPr>
        </p:nvSpPr>
        <p:spPr>
          <a:xfrm>
            <a:off x="5038724" y="6356350"/>
            <a:ext cx="248602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dirty="0"/>
              <a:t>Last Updated: 5 January 2021</a:t>
            </a:r>
          </a:p>
        </p:txBody>
      </p:sp>
      <p:sp>
        <p:nvSpPr>
          <p:cNvPr id="5" name="Footer Placeholder 4"/>
          <p:cNvSpPr>
            <a:spLocks noGrp="1"/>
          </p:cNvSpPr>
          <p:nvPr>
            <p:ph type="ftr" sz="quarter" idx="3"/>
          </p:nvPr>
        </p:nvSpPr>
        <p:spPr>
          <a:xfrm>
            <a:off x="838201" y="6356350"/>
            <a:ext cx="248602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dirty="0"/>
              <a:t>Maintained by: Island Health</a:t>
            </a:r>
          </a:p>
        </p:txBody>
      </p:sp>
      <p:sp>
        <p:nvSpPr>
          <p:cNvPr id="6" name="Slide Number Placeholder 5"/>
          <p:cNvSpPr>
            <a:spLocks noGrp="1"/>
          </p:cNvSpPr>
          <p:nvPr>
            <p:ph type="sldNum" sz="quarter" idx="4"/>
          </p:nvPr>
        </p:nvSpPr>
        <p:spPr>
          <a:xfrm>
            <a:off x="9067800" y="6356350"/>
            <a:ext cx="13525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CA" dirty="0"/>
              <a:t>Page </a:t>
            </a:r>
            <a:fld id="{DB6CDEAE-336C-45F2-ACD7-C344B4AAAF69}" type="slidenum">
              <a:rPr lang="en-CA" smtClean="0"/>
              <a:pPr/>
              <a:t>‹#›</a:t>
            </a:fld>
            <a:endParaRPr lang="en-CA" dirty="0"/>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V="1">
            <a:off x="786074" y="6224810"/>
            <a:ext cx="10576435" cy="103139"/>
          </a:xfrm>
          <a:prstGeom prst="rect">
            <a:avLst/>
          </a:prstGeom>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68000" y="6356350"/>
            <a:ext cx="685800" cy="411480"/>
          </a:xfrm>
          <a:prstGeom prst="rect">
            <a:avLst/>
          </a:prstGeom>
        </p:spPr>
      </p:pic>
    </p:spTree>
    <p:extLst>
      <p:ext uri="{BB962C8B-B14F-4D97-AF65-F5344CB8AC3E}">
        <p14:creationId xmlns:p14="http://schemas.microsoft.com/office/powerpoint/2010/main" val="27556889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 id="2147483686" r:id="rId4"/>
  </p:sldLayoutIdLst>
  <p:hf hdr="0" ft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extLst>
              <p:ext uri="{D42A27DB-BD31-4B8C-83A1-F6EECF244321}">
                <p14:modId xmlns:p14="http://schemas.microsoft.com/office/powerpoint/2010/main" val="3336454533"/>
              </p:ext>
            </p:extLst>
          </p:nvPr>
        </p:nvSpPr>
        <p:spPr>
          <a:xfrm>
            <a:off x="781050" y="4090529"/>
            <a:ext cx="10915650" cy="976313"/>
          </a:xfrm>
        </p:spPr>
        <p:txBody>
          <a:bodyPr>
            <a:normAutofit fontScale="90000"/>
          </a:bodyPr>
          <a:lstStyle/>
          <a:p>
            <a:r>
              <a:rPr lang="en-CA" dirty="0"/>
              <a:t>Peer Mentorship in </a:t>
            </a:r>
            <a:r>
              <a:rPr lang="en-CA" dirty="0" smtClean="0"/>
              <a:t>Long-term </a:t>
            </a:r>
            <a:r>
              <a:rPr lang="en-CA" dirty="0"/>
              <a:t>Care </a:t>
            </a:r>
          </a:p>
        </p:txBody>
      </p:sp>
      <p:sp>
        <p:nvSpPr>
          <p:cNvPr id="3" name="Subtitle 2"/>
          <p:cNvSpPr>
            <a:spLocks noGrp="1"/>
          </p:cNvSpPr>
          <p:nvPr>
            <p:ph type="subTitle" idx="1"/>
            <p:extLst>
              <p:ext uri="{D42A27DB-BD31-4B8C-83A1-F6EECF244321}">
                <p14:modId xmlns:p14="http://schemas.microsoft.com/office/powerpoint/2010/main" val="3894587311"/>
              </p:ext>
            </p:extLst>
          </p:nvPr>
        </p:nvSpPr>
        <p:spPr>
          <a:xfrm>
            <a:off x="781050" y="5202238"/>
            <a:ext cx="9944100" cy="1655762"/>
          </a:xfrm>
        </p:spPr>
        <p:txBody>
          <a:bodyPr vert="horz" lIns="91440" tIns="45720" rIns="91440" bIns="45720" rtlCol="0" anchor="t">
            <a:normAutofit/>
          </a:bodyPr>
          <a:lstStyle/>
          <a:p>
            <a:r>
              <a:rPr lang="en-CA" dirty="0"/>
              <a:t>“A</a:t>
            </a:r>
            <a:r>
              <a:rPr lang="en-CA" i="1" dirty="0"/>
              <a:t> mentor is someone who inspires others to see the hope in </a:t>
            </a:r>
            <a:r>
              <a:rPr lang="en-CA" i="1" dirty="0" smtClean="0"/>
              <a:t>themselves.</a:t>
            </a:r>
            <a:r>
              <a:rPr lang="en-CA" dirty="0" smtClean="0"/>
              <a:t>”</a:t>
            </a:r>
            <a:endParaRPr lang="en-CA" dirty="0"/>
          </a:p>
          <a:p>
            <a:r>
              <a:rPr lang="en-CA" dirty="0"/>
              <a:t>Oprah Winfrey</a:t>
            </a:r>
          </a:p>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290" y="459176"/>
            <a:ext cx="3623974" cy="3779520"/>
          </a:xfrm>
          <a:prstGeom prst="rect">
            <a:avLst/>
          </a:prstGeom>
        </p:spPr>
      </p:pic>
    </p:spTree>
    <p:extLst>
      <p:ext uri="{BB962C8B-B14F-4D97-AF65-F5344CB8AC3E}">
        <p14:creationId xmlns:p14="http://schemas.microsoft.com/office/powerpoint/2010/main" val="1675754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HCSW Role and Responsibilities</a:t>
            </a:r>
            <a:endParaRPr lang="en-CA" dirty="0"/>
          </a:p>
        </p:txBody>
      </p:sp>
      <p:sp>
        <p:nvSpPr>
          <p:cNvPr id="3" name="Content Placeholder 2"/>
          <p:cNvSpPr>
            <a:spLocks noGrp="1"/>
          </p:cNvSpPr>
          <p:nvPr>
            <p:ph sz="half" idx="1"/>
          </p:nvPr>
        </p:nvSpPr>
        <p:spPr/>
        <p:txBody>
          <a:bodyPr>
            <a:normAutofit/>
          </a:bodyPr>
          <a:lstStyle/>
          <a:p>
            <a:r>
              <a:rPr lang="en-CA" dirty="0" smtClean="0"/>
              <a:t>Important member of the care team</a:t>
            </a:r>
          </a:p>
          <a:p>
            <a:endParaRPr lang="en-CA" dirty="0" smtClean="0"/>
          </a:p>
          <a:p>
            <a:r>
              <a:rPr lang="en-CA" dirty="0" smtClean="0"/>
              <a:t>Connects and engages with residents</a:t>
            </a:r>
          </a:p>
          <a:p>
            <a:endParaRPr lang="en-CA" dirty="0" smtClean="0"/>
          </a:p>
          <a:p>
            <a:r>
              <a:rPr lang="en-CA" dirty="0" smtClean="0"/>
              <a:t>Supports and provides assistance </a:t>
            </a:r>
          </a:p>
          <a:p>
            <a:endParaRPr lang="en-CA" dirty="0" smtClean="0"/>
          </a:p>
          <a:p>
            <a:r>
              <a:rPr lang="en-CA" dirty="0" smtClean="0"/>
              <a:t>Restocks supplies</a:t>
            </a:r>
          </a:p>
          <a:p>
            <a:pPr marL="0" indent="0">
              <a:buNone/>
            </a:pPr>
            <a:endParaRPr lang="en-CA" dirty="0" smtClean="0"/>
          </a:p>
          <a:p>
            <a:pPr marL="0" indent="0">
              <a:buNone/>
            </a:pPr>
            <a:r>
              <a:rPr lang="en-CA" dirty="0" smtClean="0"/>
              <a:t> </a:t>
            </a:r>
            <a:endParaRPr lang="en-CA" dirty="0"/>
          </a:p>
        </p:txBody>
      </p:sp>
      <p:sp>
        <p:nvSpPr>
          <p:cNvPr id="5" name="Slide Number Placeholder 4"/>
          <p:cNvSpPr>
            <a:spLocks noGrp="1"/>
          </p:cNvSpPr>
          <p:nvPr>
            <p:ph type="sldNum" sz="quarter" idx="4"/>
          </p:nvPr>
        </p:nvSpPr>
        <p:spPr/>
        <p:txBody>
          <a:bodyPr/>
          <a:lstStyle/>
          <a:p>
            <a:r>
              <a:rPr lang="en-CA" smtClean="0"/>
              <a:t>Page </a:t>
            </a:r>
            <a:fld id="{DB6CDEAE-336C-45F2-ACD7-C344B4AAAF69}" type="slidenum">
              <a:rPr lang="en-CA" smtClean="0"/>
              <a:pPr/>
              <a:t>10</a:t>
            </a:fld>
            <a:endParaRPr lang="en-CA" dirty="0"/>
          </a:p>
        </p:txBody>
      </p:sp>
      <p:pic>
        <p:nvPicPr>
          <p:cNvPr id="8" name="Content Placeholder 5" descr="OpenIDEO Youth Mentor Challenge on Vimeo"/>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471400" y="2543969"/>
            <a:ext cx="5181600" cy="2914650"/>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535" y="1258114"/>
            <a:ext cx="4315460" cy="4520958"/>
          </a:xfrm>
          <a:prstGeom prst="rect">
            <a:avLst/>
          </a:prstGeom>
        </p:spPr>
      </p:pic>
    </p:spTree>
    <p:extLst>
      <p:ext uri="{BB962C8B-B14F-4D97-AF65-F5344CB8AC3E}">
        <p14:creationId xmlns:p14="http://schemas.microsoft.com/office/powerpoint/2010/main" val="75015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 for Mentoring the HCSW</a:t>
            </a:r>
            <a:endParaRPr lang="en-CA" dirty="0"/>
          </a:p>
        </p:txBody>
      </p:sp>
      <p:sp>
        <p:nvSpPr>
          <p:cNvPr id="3" name="Content Placeholder 2"/>
          <p:cNvSpPr>
            <a:spLocks noGrp="1"/>
          </p:cNvSpPr>
          <p:nvPr>
            <p:ph sz="half" idx="1"/>
          </p:nvPr>
        </p:nvSpPr>
        <p:spPr/>
        <p:txBody>
          <a:bodyPr/>
          <a:lstStyle/>
          <a:p>
            <a:r>
              <a:rPr lang="en-CA" dirty="0" smtClean="0"/>
              <a:t>Island Health Limits and Conditions </a:t>
            </a:r>
          </a:p>
          <a:p>
            <a:endParaRPr lang="en-CA" dirty="0" smtClean="0"/>
          </a:p>
          <a:p>
            <a:r>
              <a:rPr lang="en-CA" dirty="0" smtClean="0"/>
              <a:t>Peer Mentorship Guide</a:t>
            </a:r>
          </a:p>
          <a:p>
            <a:endParaRPr lang="en-CA" dirty="0" smtClean="0"/>
          </a:p>
          <a:p>
            <a:r>
              <a:rPr lang="en-CA" dirty="0" smtClean="0"/>
              <a:t>HCSW Reporting Systems</a:t>
            </a:r>
          </a:p>
          <a:p>
            <a:endParaRPr lang="en-CA" dirty="0" smtClean="0"/>
          </a:p>
          <a:p>
            <a:r>
              <a:rPr lang="en-CA" dirty="0" smtClean="0"/>
              <a:t>A Day in the Life of an HCSW </a:t>
            </a:r>
            <a:endParaRPr lang="en-CA" dirty="0"/>
          </a:p>
        </p:txBody>
      </p:sp>
      <p:pic>
        <p:nvPicPr>
          <p:cNvPr id="10" name="Content Placeholder 9" descr="Resource - Wooden Tile Imag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766040" y="1690688"/>
            <a:ext cx="5181600" cy="3454400"/>
          </a:xfrm>
          <a:prstGeom prst="rect">
            <a:avLst/>
          </a:prstGeom>
          <a:ln>
            <a:noFill/>
          </a:ln>
          <a:effectLst>
            <a:softEdge rad="112500"/>
          </a:effectLst>
        </p:spPr>
      </p:pic>
      <p:sp>
        <p:nvSpPr>
          <p:cNvPr id="5" name="Slide Number Placeholder 4"/>
          <p:cNvSpPr>
            <a:spLocks noGrp="1"/>
          </p:cNvSpPr>
          <p:nvPr>
            <p:ph type="sldNum" sz="quarter" idx="4"/>
          </p:nvPr>
        </p:nvSpPr>
        <p:spPr/>
        <p:txBody>
          <a:bodyPr/>
          <a:lstStyle/>
          <a:p>
            <a:r>
              <a:rPr lang="en-CA" smtClean="0"/>
              <a:t>Page </a:t>
            </a:r>
            <a:fld id="{DB6CDEAE-336C-45F2-ACD7-C344B4AAAF69}" type="slidenum">
              <a:rPr lang="en-CA" smtClean="0"/>
              <a:pPr/>
              <a:t>11</a:t>
            </a:fld>
            <a:endParaRPr lang="en-CA"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3400" y="302419"/>
            <a:ext cx="10058400" cy="6562100"/>
          </a:xfrm>
          <a:prstGeom prst="rect">
            <a:avLst/>
          </a:prstGeom>
        </p:spPr>
      </p:pic>
    </p:spTree>
    <p:extLst>
      <p:ext uri="{BB962C8B-B14F-4D97-AF65-F5344CB8AC3E}">
        <p14:creationId xmlns:p14="http://schemas.microsoft.com/office/powerpoint/2010/main" val="3612865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Limits and Conditions Resource </a:t>
            </a:r>
          </a:p>
        </p:txBody>
      </p:sp>
      <p:sp>
        <p:nvSpPr>
          <p:cNvPr id="3" name="Content Placeholder 2"/>
          <p:cNvSpPr>
            <a:spLocks noGrp="1"/>
          </p:cNvSpPr>
          <p:nvPr>
            <p:ph sz="half" idx="1"/>
          </p:nvPr>
        </p:nvSpPr>
        <p:spPr/>
        <p:txBody>
          <a:bodyPr/>
          <a:lstStyle/>
          <a:p>
            <a:pPr marL="0" indent="0">
              <a:buNone/>
            </a:pPr>
            <a:endParaRPr lang="en-CA" dirty="0" smtClean="0"/>
          </a:p>
          <a:p>
            <a:endParaRPr lang="en-CA" dirty="0"/>
          </a:p>
          <a:p>
            <a:endParaRPr lang="en-CA" dirty="0" smtClean="0"/>
          </a:p>
          <a:p>
            <a:r>
              <a:rPr lang="en-CA" dirty="0" smtClean="0"/>
              <a:t>Describes what HCSWs can do</a:t>
            </a:r>
          </a:p>
          <a:p>
            <a:pPr marL="0" indent="0">
              <a:buNone/>
            </a:pPr>
            <a:endParaRPr lang="en-CA" dirty="0" smtClean="0"/>
          </a:p>
          <a:p>
            <a:endParaRPr lang="en-CA" dirty="0"/>
          </a:p>
          <a:p>
            <a:endParaRPr lang="en-CA" dirty="0"/>
          </a:p>
        </p:txBody>
      </p:sp>
      <p:pic>
        <p:nvPicPr>
          <p:cNvPr id="6" name="Content Placeholder 5"/>
          <p:cNvPicPr>
            <a:picLocks noGrp="1" noChangeAspect="1"/>
          </p:cNvPicPr>
          <p:nvPr>
            <p:ph sz="half" idx="2"/>
          </p:nvPr>
        </p:nvPicPr>
        <p:blipFill>
          <a:blip r:embed="rId3"/>
          <a:stretch>
            <a:fillRect/>
          </a:stretch>
        </p:blipFill>
        <p:spPr>
          <a:xfrm>
            <a:off x="5708500" y="2258244"/>
            <a:ext cx="5058511" cy="2844000"/>
          </a:xfrm>
          <a:prstGeom prst="rect">
            <a:avLst/>
          </a:prstGeom>
        </p:spPr>
      </p:pic>
      <p:sp>
        <p:nvSpPr>
          <p:cNvPr id="5" name="Slide Number Placeholder 4"/>
          <p:cNvSpPr>
            <a:spLocks noGrp="1"/>
          </p:cNvSpPr>
          <p:nvPr>
            <p:ph type="sldNum" sz="quarter" idx="4"/>
          </p:nvPr>
        </p:nvSpPr>
        <p:spPr/>
        <p:txBody>
          <a:bodyPr/>
          <a:lstStyle/>
          <a:p>
            <a:r>
              <a:rPr lang="en-CA" smtClean="0"/>
              <a:t>Page </a:t>
            </a:r>
            <a:fld id="{DB6CDEAE-336C-45F2-ACD7-C344B4AAAF69}" type="slidenum">
              <a:rPr lang="en-CA" smtClean="0"/>
              <a:pPr/>
              <a:t>12</a:t>
            </a:fld>
            <a:endParaRPr lang="en-CA" dirty="0"/>
          </a:p>
        </p:txBody>
      </p:sp>
    </p:spTree>
    <p:extLst>
      <p:ext uri="{BB962C8B-B14F-4D97-AF65-F5344CB8AC3E}">
        <p14:creationId xmlns:p14="http://schemas.microsoft.com/office/powerpoint/2010/main" val="1890679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Peer Mentorship Guide</a:t>
            </a:r>
            <a:endParaRPr lang="en-CA" dirty="0"/>
          </a:p>
        </p:txBody>
      </p:sp>
      <p:sp>
        <p:nvSpPr>
          <p:cNvPr id="3" name="Content Placeholder 2"/>
          <p:cNvSpPr>
            <a:spLocks noGrp="1"/>
          </p:cNvSpPr>
          <p:nvPr>
            <p:ph sz="half" idx="1"/>
          </p:nvPr>
        </p:nvSpPr>
        <p:spPr/>
        <p:txBody>
          <a:bodyPr/>
          <a:lstStyle/>
          <a:p>
            <a:endParaRPr lang="en-CA" dirty="0" smtClean="0"/>
          </a:p>
          <a:p>
            <a:endParaRPr lang="en-CA" dirty="0" smtClean="0"/>
          </a:p>
          <a:p>
            <a:r>
              <a:rPr lang="en-CA" dirty="0" smtClean="0"/>
              <a:t>A roadmap that </a:t>
            </a:r>
            <a:r>
              <a:rPr lang="en-US" dirty="0" smtClean="0"/>
              <a:t>outlines </a:t>
            </a:r>
            <a:r>
              <a:rPr lang="en-US" dirty="0"/>
              <a:t>learner and mentor </a:t>
            </a:r>
            <a:r>
              <a:rPr lang="en-US" dirty="0" smtClean="0"/>
              <a:t>responsibilities</a:t>
            </a:r>
          </a:p>
          <a:p>
            <a:pPr marL="0" indent="0">
              <a:buNone/>
            </a:pPr>
            <a:endParaRPr lang="en-US" dirty="0" smtClean="0"/>
          </a:p>
          <a:p>
            <a:r>
              <a:rPr lang="en-US" dirty="0" smtClean="0"/>
              <a:t>Guides the orientation process</a:t>
            </a:r>
            <a:endParaRPr lang="en-CA" dirty="0"/>
          </a:p>
        </p:txBody>
      </p:sp>
      <p:pic>
        <p:nvPicPr>
          <p:cNvPr id="6" name="Content Placeholder 5"/>
          <p:cNvPicPr>
            <a:picLocks noGrp="1" noChangeAspect="1"/>
          </p:cNvPicPr>
          <p:nvPr>
            <p:ph sz="half" idx="2"/>
          </p:nvPr>
        </p:nvPicPr>
        <p:blipFill>
          <a:blip r:embed="rId5"/>
          <a:stretch>
            <a:fillRect/>
          </a:stretch>
        </p:blipFill>
        <p:spPr>
          <a:xfrm>
            <a:off x="7243813" y="317093"/>
            <a:ext cx="4271912" cy="5859870"/>
          </a:xfrm>
          <a:prstGeom prst="rect">
            <a:avLst/>
          </a:prstGeom>
          <a:ln>
            <a:noFill/>
          </a:ln>
          <a:effectLst>
            <a:softEdge rad="112500"/>
          </a:effectLst>
        </p:spPr>
      </p:pic>
      <p:sp>
        <p:nvSpPr>
          <p:cNvPr id="5" name="Slide Number Placeholder 4"/>
          <p:cNvSpPr>
            <a:spLocks noGrp="1"/>
          </p:cNvSpPr>
          <p:nvPr>
            <p:ph type="sldNum" sz="quarter" idx="4"/>
          </p:nvPr>
        </p:nvSpPr>
        <p:spPr/>
        <p:txBody>
          <a:bodyPr/>
          <a:lstStyle/>
          <a:p>
            <a:r>
              <a:rPr lang="en-CA" smtClean="0"/>
              <a:t>Page </a:t>
            </a:r>
            <a:fld id="{DB6CDEAE-336C-45F2-ACD7-C344B4AAAF69}" type="slidenum">
              <a:rPr lang="en-CA" smtClean="0"/>
              <a:pPr/>
              <a:t>13</a:t>
            </a:fld>
            <a:endParaRPr lang="en-CA" dirty="0"/>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3839619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168"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HCSW Support </a:t>
            </a:r>
            <a:endParaRPr lang="en-CA" dirty="0"/>
          </a:p>
        </p:txBody>
      </p:sp>
      <p:sp>
        <p:nvSpPr>
          <p:cNvPr id="3" name="Content Placeholder 2"/>
          <p:cNvSpPr>
            <a:spLocks noGrp="1"/>
          </p:cNvSpPr>
          <p:nvPr>
            <p:ph sz="half" idx="1"/>
          </p:nvPr>
        </p:nvSpPr>
        <p:spPr/>
        <p:txBody>
          <a:bodyPr/>
          <a:lstStyle/>
          <a:p>
            <a:endParaRPr lang="en-CA" dirty="0" smtClean="0"/>
          </a:p>
          <a:p>
            <a:endParaRPr lang="en-CA" dirty="0"/>
          </a:p>
          <a:p>
            <a:pPr marL="0" indent="0">
              <a:buNone/>
            </a:pPr>
            <a:endParaRPr lang="en-CA" dirty="0" smtClean="0"/>
          </a:p>
          <a:p>
            <a:r>
              <a:rPr lang="en-CA" dirty="0" smtClean="0"/>
              <a:t>Who can support HCSWs? </a:t>
            </a:r>
            <a:endParaRPr lang="en-CA" dirty="0"/>
          </a:p>
        </p:txBody>
      </p:sp>
      <p:sp>
        <p:nvSpPr>
          <p:cNvPr id="5" name="Slide Number Placeholder 4"/>
          <p:cNvSpPr>
            <a:spLocks noGrp="1"/>
          </p:cNvSpPr>
          <p:nvPr>
            <p:ph type="sldNum" sz="quarter" idx="4"/>
          </p:nvPr>
        </p:nvSpPr>
        <p:spPr/>
        <p:txBody>
          <a:bodyPr/>
          <a:lstStyle/>
          <a:p>
            <a:r>
              <a:rPr lang="en-CA" smtClean="0"/>
              <a:t>Page </a:t>
            </a:r>
            <a:fld id="{DB6CDEAE-336C-45F2-ACD7-C344B4AAAF69}" type="slidenum">
              <a:rPr lang="en-CA" smtClean="0"/>
              <a:pPr/>
              <a:t>14</a:t>
            </a:fld>
            <a:endParaRPr lang="en-CA" dirty="0"/>
          </a:p>
        </p:txBody>
      </p:sp>
      <p:graphicFrame>
        <p:nvGraphicFramePr>
          <p:cNvPr id="7" name="Content Placeholder 5"/>
          <p:cNvGraphicFramePr>
            <a:graphicFrameLocks/>
          </p:cNvGraphicFramePr>
          <p:nvPr>
            <p:extLst>
              <p:ext uri="{D42A27DB-BD31-4B8C-83A1-F6EECF244321}">
                <p14:modId xmlns:p14="http://schemas.microsoft.com/office/powerpoint/2010/main" val="1960503395"/>
              </p:ext>
            </p:extLst>
          </p:nvPr>
        </p:nvGraphicFramePr>
        <p:xfrm>
          <a:off x="5562600" y="854798"/>
          <a:ext cx="5638800" cy="473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3839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and Connecting with Residents</a:t>
            </a:r>
            <a:br>
              <a:rPr lang="en-US" dirty="0"/>
            </a:br>
            <a:endParaRPr lang="en-CA" dirty="0"/>
          </a:p>
        </p:txBody>
      </p:sp>
      <p:sp>
        <p:nvSpPr>
          <p:cNvPr id="3" name="Content Placeholder 2"/>
          <p:cNvSpPr>
            <a:spLocks noGrp="1"/>
          </p:cNvSpPr>
          <p:nvPr>
            <p:ph sz="half" idx="1"/>
          </p:nvPr>
        </p:nvSpPr>
        <p:spPr/>
        <p:txBody>
          <a:bodyPr/>
          <a:lstStyle/>
          <a:p>
            <a:r>
              <a:rPr lang="en-CA" dirty="0" smtClean="0"/>
              <a:t>Resident Social History</a:t>
            </a:r>
          </a:p>
          <a:p>
            <a:endParaRPr lang="en-CA" dirty="0" smtClean="0"/>
          </a:p>
          <a:p>
            <a:r>
              <a:rPr lang="en-CA" dirty="0" smtClean="0"/>
              <a:t>Resident Plan of Care</a:t>
            </a:r>
          </a:p>
          <a:p>
            <a:pPr marL="0" indent="0">
              <a:buNone/>
            </a:pPr>
            <a:endParaRPr lang="en-CA" dirty="0" smtClean="0"/>
          </a:p>
          <a:p>
            <a:r>
              <a:rPr lang="en-CA" dirty="0" smtClean="0"/>
              <a:t>Accompany residents</a:t>
            </a:r>
          </a:p>
          <a:p>
            <a:endParaRPr lang="en-CA" dirty="0" smtClean="0"/>
          </a:p>
          <a:p>
            <a:r>
              <a:rPr lang="en-CA" dirty="0" smtClean="0"/>
              <a:t>Set up electronic visits </a:t>
            </a:r>
          </a:p>
          <a:p>
            <a:endParaRPr lang="en-CA" dirty="0"/>
          </a:p>
        </p:txBody>
      </p:sp>
      <p:sp>
        <p:nvSpPr>
          <p:cNvPr id="5" name="Slide Number Placeholder 4"/>
          <p:cNvSpPr>
            <a:spLocks noGrp="1"/>
          </p:cNvSpPr>
          <p:nvPr>
            <p:ph type="sldNum" sz="quarter" idx="4"/>
          </p:nvPr>
        </p:nvSpPr>
        <p:spPr/>
        <p:txBody>
          <a:bodyPr/>
          <a:lstStyle/>
          <a:p>
            <a:r>
              <a:rPr lang="en-CA" smtClean="0"/>
              <a:t>Page </a:t>
            </a:r>
            <a:fld id="{DB6CDEAE-336C-45F2-ACD7-C344B4AAAF69}" type="slidenum">
              <a:rPr lang="en-CA" smtClean="0"/>
              <a:pPr/>
              <a:t>15</a:t>
            </a:fld>
            <a:endParaRPr lang="en-CA" dirty="0"/>
          </a:p>
        </p:txBody>
      </p:sp>
      <p:pic>
        <p:nvPicPr>
          <p:cNvPr id="10" name="Picture 9"/>
          <p:cNvPicPr/>
          <p:nvPr/>
        </p:nvPicPr>
        <p:blipFill>
          <a:blip r:embed="rId3"/>
          <a:stretch>
            <a:fillRect/>
          </a:stretch>
        </p:blipFill>
        <p:spPr>
          <a:xfrm>
            <a:off x="6286501" y="1690688"/>
            <a:ext cx="4526280" cy="3955732"/>
          </a:xfrm>
          <a:prstGeom prst="rect">
            <a:avLst/>
          </a:prstGeom>
        </p:spPr>
      </p:pic>
    </p:spTree>
    <p:extLst>
      <p:ext uri="{BB962C8B-B14F-4D97-AF65-F5344CB8AC3E}">
        <p14:creationId xmlns:p14="http://schemas.microsoft.com/office/powerpoint/2010/main" val="4088045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in the Life of the HCSW shift responsibilities</a:t>
            </a:r>
            <a:br>
              <a:rPr lang="en-US" dirty="0"/>
            </a:br>
            <a:endParaRPr lang="en-CA" dirty="0"/>
          </a:p>
        </p:txBody>
      </p:sp>
      <p:sp>
        <p:nvSpPr>
          <p:cNvPr id="3" name="Content Placeholder 2"/>
          <p:cNvSpPr>
            <a:spLocks noGrp="1"/>
          </p:cNvSpPr>
          <p:nvPr>
            <p:ph sz="half" idx="1"/>
          </p:nvPr>
        </p:nvSpPr>
        <p:spPr/>
        <p:txBody>
          <a:bodyPr/>
          <a:lstStyle/>
          <a:p>
            <a:endParaRPr lang="en-CA" dirty="0" smtClean="0"/>
          </a:p>
          <a:p>
            <a:endParaRPr lang="en-CA" dirty="0" smtClean="0"/>
          </a:p>
          <a:p>
            <a:endParaRPr lang="en-CA" dirty="0"/>
          </a:p>
          <a:p>
            <a:r>
              <a:rPr lang="en-CA" dirty="0" smtClean="0"/>
              <a:t>An onboarding activity plan</a:t>
            </a:r>
            <a:endParaRPr lang="en-CA" dirty="0"/>
          </a:p>
        </p:txBody>
      </p:sp>
      <p:sp>
        <p:nvSpPr>
          <p:cNvPr id="5" name="Slide Number Placeholder 4"/>
          <p:cNvSpPr>
            <a:spLocks noGrp="1"/>
          </p:cNvSpPr>
          <p:nvPr>
            <p:ph type="sldNum" sz="quarter" idx="4"/>
          </p:nvPr>
        </p:nvSpPr>
        <p:spPr/>
        <p:txBody>
          <a:bodyPr/>
          <a:lstStyle/>
          <a:p>
            <a:r>
              <a:rPr lang="en-CA" smtClean="0"/>
              <a:t>Page </a:t>
            </a:r>
            <a:fld id="{DB6CDEAE-336C-45F2-ACD7-C344B4AAAF69}" type="slidenum">
              <a:rPr lang="en-CA" smtClean="0"/>
              <a:pPr/>
              <a:t>16</a:t>
            </a:fld>
            <a:endParaRPr lang="en-CA" dirty="0"/>
          </a:p>
        </p:txBody>
      </p:sp>
      <p:pic>
        <p:nvPicPr>
          <p:cNvPr id="7" name="Picture 6"/>
          <p:cNvPicPr>
            <a:picLocks noChangeAspect="1"/>
          </p:cNvPicPr>
          <p:nvPr/>
        </p:nvPicPr>
        <p:blipFill>
          <a:blip r:embed="rId3"/>
          <a:stretch>
            <a:fillRect/>
          </a:stretch>
        </p:blipFill>
        <p:spPr>
          <a:xfrm>
            <a:off x="7223760" y="1188776"/>
            <a:ext cx="4130040" cy="4921512"/>
          </a:xfrm>
          <a:prstGeom prst="rect">
            <a:avLst/>
          </a:prstGeom>
        </p:spPr>
      </p:pic>
    </p:spTree>
    <p:extLst>
      <p:ext uri="{BB962C8B-B14F-4D97-AF65-F5344CB8AC3E}">
        <p14:creationId xmlns:p14="http://schemas.microsoft.com/office/powerpoint/2010/main" val="1547859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512623481"/>
              </p:ext>
            </p:extLst>
          </p:nvPr>
        </p:nvSpPr>
        <p:spPr/>
        <p:txBody>
          <a:bodyPr/>
          <a:lstStyle/>
          <a:p>
            <a:r>
              <a:rPr lang="en-US" dirty="0">
                <a:solidFill>
                  <a:srgbClr val="ED7D31"/>
                </a:solidFill>
                <a:cs typeface="Calibri"/>
              </a:rPr>
              <a:t>Thank you</a:t>
            </a:r>
            <a:r>
              <a:rPr lang="en-US" dirty="0">
                <a:solidFill>
                  <a:srgbClr val="ED7D31"/>
                </a:solidFill>
              </a:rPr>
              <a:t> </a:t>
            </a:r>
            <a:endParaRPr lang="en-US" dirty="0">
              <a:solidFill>
                <a:schemeClr val="tx1"/>
              </a:solidFill>
            </a:endParaRPr>
          </a:p>
        </p:txBody>
      </p:sp>
      <p:sp>
        <p:nvSpPr>
          <p:cNvPr id="3" name="Content Placeholder 2"/>
          <p:cNvSpPr>
            <a:spLocks noGrp="1"/>
          </p:cNvSpPr>
          <p:nvPr>
            <p:ph idx="1"/>
            <p:extLst>
              <p:ext uri="{D42A27DB-BD31-4B8C-83A1-F6EECF244321}">
                <p14:modId xmlns:p14="http://schemas.microsoft.com/office/powerpoint/2010/main" val="750712820"/>
              </p:ext>
            </p:extLst>
          </p:nvPr>
        </p:nvSpPr>
        <p:spPr>
          <a:xfrm>
            <a:off x="838200" y="2300287"/>
            <a:ext cx="4191000" cy="3876675"/>
          </a:xfrm>
        </p:spPr>
        <p:txBody>
          <a:bodyPr vert="horz" lIns="91440" tIns="45720" rIns="91440" bIns="45720" rtlCol="0" anchor="t">
            <a:normAutofit/>
          </a:bodyPr>
          <a:lstStyle/>
          <a:p>
            <a:endParaRPr lang="en-US" dirty="0" smtClean="0">
              <a:solidFill>
                <a:srgbClr val="44546A"/>
              </a:solidFill>
            </a:endParaRPr>
          </a:p>
          <a:p>
            <a:endParaRPr lang="en-US" dirty="0">
              <a:solidFill>
                <a:srgbClr val="44546A"/>
              </a:solidFill>
            </a:endParaRPr>
          </a:p>
          <a:p>
            <a:r>
              <a:rPr lang="en-US" dirty="0" smtClean="0">
                <a:solidFill>
                  <a:srgbClr val="44546A"/>
                </a:solidFill>
              </a:rPr>
              <a:t>Questions </a:t>
            </a:r>
            <a:r>
              <a:rPr lang="en-US" dirty="0">
                <a:solidFill>
                  <a:srgbClr val="44546A"/>
                </a:solidFill>
              </a:rPr>
              <a:t>and </a:t>
            </a:r>
            <a:r>
              <a:rPr lang="en-US" dirty="0" smtClean="0">
                <a:solidFill>
                  <a:srgbClr val="44546A"/>
                </a:solidFill>
              </a:rPr>
              <a:t>comments</a:t>
            </a:r>
            <a:r>
              <a:rPr lang="en-US" dirty="0" smtClean="0">
                <a:solidFill>
                  <a:srgbClr val="44546A"/>
                </a:solidFill>
                <a:cs typeface="Calibri"/>
              </a:rPr>
              <a:t> </a:t>
            </a:r>
            <a:endParaRPr lang="en-US" dirty="0">
              <a:solidFill>
                <a:srgbClr val="44546A"/>
              </a:solidFill>
              <a:cs typeface="Calibri"/>
            </a:endParaRPr>
          </a:p>
          <a:p>
            <a:endParaRPr lang="en-US" dirty="0">
              <a:cs typeface="Calibri"/>
            </a:endParaRPr>
          </a:p>
        </p:txBody>
      </p:sp>
      <p:sp>
        <p:nvSpPr>
          <p:cNvPr id="4" name="Slide Number Placeholder 3"/>
          <p:cNvSpPr>
            <a:spLocks noGrp="1"/>
          </p:cNvSpPr>
          <p:nvPr>
            <p:ph type="sldNum" sz="quarter" idx="4"/>
          </p:nvPr>
        </p:nvSpPr>
        <p:spPr/>
        <p:txBody>
          <a:bodyPr/>
          <a:lstStyle/>
          <a:p>
            <a:r>
              <a:rPr lang="en-CA" dirty="0"/>
              <a:t>Page </a:t>
            </a:r>
            <a:fld id="{DB6CDEAE-336C-45F2-ACD7-C344B4AAAF69}" type="slidenum">
              <a:rPr lang="en-CA" smtClean="0"/>
              <a:pPr/>
              <a:t>17</a:t>
            </a:fld>
            <a:endParaRPr lang="en-CA" dirty="0"/>
          </a:p>
        </p:txBody>
      </p:sp>
      <p:pic>
        <p:nvPicPr>
          <p:cNvPr id="6" name="Picture 5"/>
          <p:cNvPicPr>
            <a:picLocks noChangeAspect="1"/>
          </p:cNvPicPr>
          <p:nvPr/>
        </p:nvPicPr>
        <p:blipFill rotWithShape="1">
          <a:blip r:embed="rId3"/>
          <a:srcRect b="610"/>
          <a:stretch/>
        </p:blipFill>
        <p:spPr>
          <a:xfrm>
            <a:off x="5828423" y="1839828"/>
            <a:ext cx="5266712" cy="3410704"/>
          </a:xfrm>
          <a:prstGeom prst="rect">
            <a:avLst/>
          </a:prstGeom>
        </p:spPr>
      </p:pic>
    </p:spTree>
    <p:extLst>
      <p:ext uri="{BB962C8B-B14F-4D97-AF65-F5344CB8AC3E}">
        <p14:creationId xmlns:p14="http://schemas.microsoft.com/office/powerpoint/2010/main" val="2164370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CA" smtClean="0"/>
              <a:t>Page </a:t>
            </a:r>
            <a:fld id="{DB6CDEAE-336C-45F2-ACD7-C344B4AAAF69}" type="slidenum">
              <a:rPr lang="en-CA" smtClean="0"/>
              <a:pPr/>
              <a:t>2</a:t>
            </a:fld>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096" y="119471"/>
            <a:ext cx="7259217" cy="5835662"/>
          </a:xfrm>
          <a:prstGeom prst="rect">
            <a:avLst/>
          </a:prstGeom>
        </p:spPr>
      </p:pic>
    </p:spTree>
    <p:extLst>
      <p:ext uri="{BB962C8B-B14F-4D97-AF65-F5344CB8AC3E}">
        <p14:creationId xmlns:p14="http://schemas.microsoft.com/office/powerpoint/2010/main" val="3503700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Welcome to the Peer Mentor Role</a:t>
            </a:r>
            <a:endParaRPr lang="en-CA" dirty="0"/>
          </a:p>
        </p:txBody>
      </p:sp>
      <p:sp>
        <p:nvSpPr>
          <p:cNvPr id="3" name="Content Placeholder 2"/>
          <p:cNvSpPr>
            <a:spLocks noGrp="1"/>
          </p:cNvSpPr>
          <p:nvPr>
            <p:ph sz="half" idx="1"/>
          </p:nvPr>
        </p:nvSpPr>
        <p:spPr>
          <a:xfrm>
            <a:off x="838200" y="2468879"/>
            <a:ext cx="5181600" cy="3708083"/>
          </a:xfrm>
        </p:spPr>
        <p:txBody>
          <a:bodyPr>
            <a:normAutofit/>
          </a:bodyPr>
          <a:lstStyle/>
          <a:p>
            <a:pPr marL="0" indent="0">
              <a:buNone/>
            </a:pPr>
            <a:r>
              <a:rPr lang="en-CA" dirty="0" smtClean="0"/>
              <a:t>Guidance and support to build:</a:t>
            </a:r>
          </a:p>
          <a:p>
            <a:pPr marL="0" indent="0">
              <a:buNone/>
            </a:pPr>
            <a:endParaRPr lang="en-CA" dirty="0" smtClean="0"/>
          </a:p>
          <a:p>
            <a:r>
              <a:rPr lang="en-CA" dirty="0" smtClean="0"/>
              <a:t>Relationships</a:t>
            </a:r>
          </a:p>
          <a:p>
            <a:r>
              <a:rPr lang="en-CA" dirty="0" smtClean="0"/>
              <a:t>Experience</a:t>
            </a:r>
          </a:p>
          <a:p>
            <a:r>
              <a:rPr lang="en-CA" dirty="0" smtClean="0"/>
              <a:t>Knowledge</a:t>
            </a:r>
          </a:p>
          <a:p>
            <a:r>
              <a:rPr lang="en-CA" dirty="0" smtClean="0"/>
              <a:t>Connections </a:t>
            </a:r>
          </a:p>
          <a:p>
            <a:endParaRPr lang="en-CA" dirty="0" smtClean="0"/>
          </a:p>
        </p:txBody>
      </p:sp>
      <p:sp>
        <p:nvSpPr>
          <p:cNvPr id="5" name="Slide Number Placeholder 4"/>
          <p:cNvSpPr>
            <a:spLocks noGrp="1"/>
          </p:cNvSpPr>
          <p:nvPr>
            <p:ph type="sldNum" sz="quarter" idx="4"/>
          </p:nvPr>
        </p:nvSpPr>
        <p:spPr/>
        <p:txBody>
          <a:bodyPr/>
          <a:lstStyle/>
          <a:p>
            <a:r>
              <a:rPr lang="en-CA" dirty="0" smtClean="0"/>
              <a:t>Page </a:t>
            </a:r>
            <a:fld id="{DB6CDEAE-336C-45F2-ACD7-C344B4AAAF69}" type="slidenum">
              <a:rPr lang="en-CA" smtClean="0"/>
              <a:pPr/>
              <a:t>3</a:t>
            </a:fld>
            <a:endParaRPr lang="en-CA"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4738" y="1833562"/>
            <a:ext cx="6578600" cy="3848100"/>
          </a:xfrm>
          <a:prstGeom prst="rect">
            <a:avLst/>
          </a:prstGeom>
        </p:spPr>
      </p:pic>
    </p:spTree>
    <p:extLst>
      <p:ext uri="{BB962C8B-B14F-4D97-AF65-F5344CB8AC3E}">
        <p14:creationId xmlns:p14="http://schemas.microsoft.com/office/powerpoint/2010/main" val="1129479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155575"/>
            <a:ext cx="10515600" cy="1072977"/>
          </a:xfrm>
        </p:spPr>
        <p:txBody>
          <a:bodyPr/>
          <a:lstStyle/>
          <a:p>
            <a:r>
              <a:rPr lang="en-CA" dirty="0" smtClean="0"/>
              <a:t>Session Overview </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7968179"/>
              </p:ext>
            </p:extLst>
          </p:nvPr>
        </p:nvGraphicFramePr>
        <p:xfrm>
          <a:off x="866775" y="1104317"/>
          <a:ext cx="10153477" cy="5048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r>
              <a:rPr lang="en-CA" dirty="0" smtClean="0"/>
              <a:t>Page </a:t>
            </a:r>
            <a:fld id="{DB6CDEAE-336C-45F2-ACD7-C344B4AAAF69}" type="slidenum">
              <a:rPr lang="en-CA" smtClean="0"/>
              <a:pPr/>
              <a:t>4</a:t>
            </a:fld>
            <a:endParaRPr lang="en-CA" dirty="0"/>
          </a:p>
        </p:txBody>
      </p:sp>
    </p:spTree>
    <p:extLst>
      <p:ext uri="{BB962C8B-B14F-4D97-AF65-F5344CB8AC3E}">
        <p14:creationId xmlns:p14="http://schemas.microsoft.com/office/powerpoint/2010/main" val="4224264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1041799" y="181168"/>
            <a:ext cx="9681673" cy="7800459"/>
          </a:xfrm>
          <a:prstGeom prst="ellipse">
            <a:avLst/>
          </a:prstGeom>
          <a:ln>
            <a:noFill/>
          </a:ln>
          <a:effectLst>
            <a:softEdge rad="112500"/>
          </a:effectLst>
        </p:spPr>
      </p:pic>
      <p:sp>
        <p:nvSpPr>
          <p:cNvPr id="2" name="Title 1"/>
          <p:cNvSpPr>
            <a:spLocks noGrp="1"/>
          </p:cNvSpPr>
          <p:nvPr>
            <p:ph type="title"/>
          </p:nvPr>
        </p:nvSpPr>
        <p:spPr>
          <a:xfrm>
            <a:off x="624835" y="0"/>
            <a:ext cx="10515600" cy="1325563"/>
          </a:xfrm>
        </p:spPr>
        <p:txBody>
          <a:bodyPr>
            <a:normAutofit/>
          </a:bodyPr>
          <a:lstStyle/>
          <a:p>
            <a:r>
              <a:rPr lang="en-CA" dirty="0" smtClean="0"/>
              <a:t>Long-term Care Philosophy of Care</a:t>
            </a:r>
            <a:endParaRPr lang="en-CA" dirty="0"/>
          </a:p>
        </p:txBody>
      </p:sp>
      <p:sp>
        <p:nvSpPr>
          <p:cNvPr id="3" name="Slide Number Placeholder 2"/>
          <p:cNvSpPr>
            <a:spLocks noGrp="1"/>
          </p:cNvSpPr>
          <p:nvPr>
            <p:ph type="sldNum" sz="quarter" idx="4"/>
          </p:nvPr>
        </p:nvSpPr>
        <p:spPr>
          <a:xfrm>
            <a:off x="9067800" y="6356350"/>
            <a:ext cx="1352550" cy="365125"/>
          </a:xfrm>
        </p:spPr>
        <p:txBody>
          <a:bodyPr/>
          <a:lstStyle/>
          <a:p>
            <a:fld id="{DB6CDEAE-336C-45F2-ACD7-C344B4AAAF69}" type="slidenum">
              <a:rPr lang="en-CA" smtClean="0"/>
              <a:t>5</a:t>
            </a:fld>
            <a:endParaRPr lang="en-CA" dirty="0"/>
          </a:p>
        </p:txBody>
      </p:sp>
    </p:spTree>
    <p:extLst>
      <p:ext uri="{BB962C8B-B14F-4D97-AF65-F5344CB8AC3E}">
        <p14:creationId xmlns:p14="http://schemas.microsoft.com/office/powerpoint/2010/main" val="945016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Cultural Safety is about…</a:t>
            </a:r>
          </a:p>
        </p:txBody>
      </p:sp>
      <p:sp>
        <p:nvSpPr>
          <p:cNvPr id="3" name="Content Placeholder 2"/>
          <p:cNvSpPr>
            <a:spLocks noGrp="1"/>
          </p:cNvSpPr>
          <p:nvPr>
            <p:ph idx="1"/>
          </p:nvPr>
        </p:nvSpPr>
        <p:spPr>
          <a:xfrm>
            <a:off x="1055370" y="1494155"/>
            <a:ext cx="10191750" cy="4351338"/>
          </a:xfrm>
        </p:spPr>
        <p:txBody>
          <a:bodyPr>
            <a:normAutofit fontScale="92500" lnSpcReduction="10000"/>
          </a:bodyPr>
          <a:lstStyle/>
          <a:p>
            <a:r>
              <a:rPr lang="en-CA" dirty="0" smtClean="0"/>
              <a:t>Feeling Respected</a:t>
            </a:r>
          </a:p>
          <a:p>
            <a:r>
              <a:rPr lang="en-CA" dirty="0" smtClean="0"/>
              <a:t>Feeling understood</a:t>
            </a:r>
          </a:p>
          <a:p>
            <a:r>
              <a:rPr lang="en-CA" dirty="0" smtClean="0"/>
              <a:t>Feeling honoured</a:t>
            </a:r>
          </a:p>
          <a:p>
            <a:r>
              <a:rPr lang="en-CA" dirty="0" smtClean="0"/>
              <a:t>Feeling cared for</a:t>
            </a:r>
          </a:p>
          <a:p>
            <a:r>
              <a:rPr lang="en-CA" dirty="0" smtClean="0"/>
              <a:t>Feeling that who you are is important</a:t>
            </a:r>
          </a:p>
          <a:p>
            <a:r>
              <a:rPr lang="en-CA" dirty="0" smtClean="0"/>
              <a:t>Feeling included in your own care</a:t>
            </a:r>
          </a:p>
          <a:p>
            <a:r>
              <a:rPr lang="en-CA" dirty="0" smtClean="0"/>
              <a:t>Feeling safe to share </a:t>
            </a:r>
          </a:p>
          <a:p>
            <a:endParaRPr lang="en-CA" dirty="0"/>
          </a:p>
          <a:p>
            <a:pPr marL="0" indent="0">
              <a:buNone/>
            </a:pPr>
            <a:r>
              <a:rPr lang="en-CA" dirty="0" smtClean="0"/>
              <a:t>Cultural Safety is a part of Living Our                           Values in Island Health. </a:t>
            </a:r>
          </a:p>
          <a:p>
            <a:pPr marL="0" indent="0">
              <a:buNone/>
            </a:pPr>
            <a:r>
              <a:rPr lang="en-CA" dirty="0" smtClean="0"/>
              <a:t>It is an important aspect of improving the health of the residents we serve, and our aboriginal residents in particular.  </a:t>
            </a:r>
            <a:endParaRPr lang="en-CA" dirty="0"/>
          </a:p>
        </p:txBody>
      </p:sp>
      <p:sp>
        <p:nvSpPr>
          <p:cNvPr id="4" name="Slide Number Placeholder 3"/>
          <p:cNvSpPr>
            <a:spLocks noGrp="1"/>
          </p:cNvSpPr>
          <p:nvPr>
            <p:ph type="sldNum" sz="quarter" idx="4"/>
          </p:nvPr>
        </p:nvSpPr>
        <p:spPr/>
        <p:txBody>
          <a:bodyPr/>
          <a:lstStyle/>
          <a:p>
            <a:r>
              <a:rPr lang="en-CA" smtClean="0"/>
              <a:t>Page </a:t>
            </a:r>
            <a:fld id="{DB6CDEAE-336C-45F2-ACD7-C344B4AAAF69}" type="slidenum">
              <a:rPr lang="en-CA" smtClean="0"/>
              <a:pPr/>
              <a:t>6</a:t>
            </a:fld>
            <a:endParaRPr lang="en-CA" dirty="0"/>
          </a:p>
        </p:txBody>
      </p:sp>
      <p:pic>
        <p:nvPicPr>
          <p:cNvPr id="7" name="Picture 6"/>
          <p:cNvPicPr>
            <a:picLocks noChangeAspect="1"/>
          </p:cNvPicPr>
          <p:nvPr/>
        </p:nvPicPr>
        <p:blipFill>
          <a:blip r:embed="rId2"/>
          <a:stretch>
            <a:fillRect/>
          </a:stretch>
        </p:blipFill>
        <p:spPr>
          <a:xfrm>
            <a:off x="5332197" y="4561363"/>
            <a:ext cx="1638095" cy="466667"/>
          </a:xfrm>
          <a:prstGeom prst="rect">
            <a:avLst/>
          </a:prstGeom>
        </p:spPr>
      </p:pic>
      <p:pic>
        <p:nvPicPr>
          <p:cNvPr id="8" name="Picture 7"/>
          <p:cNvPicPr>
            <a:picLocks noChangeAspect="1"/>
          </p:cNvPicPr>
          <p:nvPr/>
        </p:nvPicPr>
        <p:blipFill>
          <a:blip r:embed="rId3"/>
          <a:stretch>
            <a:fillRect/>
          </a:stretch>
        </p:blipFill>
        <p:spPr>
          <a:xfrm>
            <a:off x="6970292" y="365125"/>
            <a:ext cx="3904762" cy="3685714"/>
          </a:xfrm>
          <a:prstGeom prst="rect">
            <a:avLst/>
          </a:prstGeom>
        </p:spPr>
      </p:pic>
    </p:spTree>
    <p:extLst>
      <p:ext uri="{BB962C8B-B14F-4D97-AF65-F5344CB8AC3E}">
        <p14:creationId xmlns:p14="http://schemas.microsoft.com/office/powerpoint/2010/main" val="655204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Being a Peer Mentor: </a:t>
            </a:r>
            <a:r>
              <a:rPr lang="en-CA" dirty="0"/>
              <a:t/>
            </a:r>
            <a:br>
              <a:rPr lang="en-CA" dirty="0"/>
            </a:br>
            <a:r>
              <a:rPr lang="en-CA" dirty="0" smtClean="0"/>
              <a:t>What </a:t>
            </a:r>
            <a:r>
              <a:rPr lang="en-CA" dirty="0"/>
              <a:t>qualities do you bring to the mentorship </a:t>
            </a:r>
            <a:r>
              <a:rPr lang="en-CA" dirty="0" smtClean="0"/>
              <a:t>role?</a:t>
            </a:r>
            <a:endParaRPr lang="en-CA" dirty="0"/>
          </a:p>
        </p:txBody>
      </p:sp>
      <p:sp>
        <p:nvSpPr>
          <p:cNvPr id="3" name="Content Placeholder 2"/>
          <p:cNvSpPr>
            <a:spLocks noGrp="1"/>
          </p:cNvSpPr>
          <p:nvPr>
            <p:ph sz="half" idx="1"/>
          </p:nvPr>
        </p:nvSpPr>
        <p:spPr/>
        <p:txBody>
          <a:bodyPr/>
          <a:lstStyle/>
          <a:p>
            <a:pPr marL="0" indent="0">
              <a:buNone/>
            </a:pPr>
            <a:endParaRPr lang="en-CA" dirty="0"/>
          </a:p>
          <a:p>
            <a:r>
              <a:rPr lang="en-CA" dirty="0" smtClean="0"/>
              <a:t>Discuss with your colleagues the </a:t>
            </a:r>
            <a:r>
              <a:rPr lang="en-CA" dirty="0"/>
              <a:t>qualities </a:t>
            </a:r>
            <a:r>
              <a:rPr lang="en-CA" dirty="0" smtClean="0"/>
              <a:t>you will bring </a:t>
            </a:r>
            <a:r>
              <a:rPr lang="en-CA" dirty="0"/>
              <a:t>to the Peer Mentor role</a:t>
            </a:r>
            <a:r>
              <a:rPr lang="en-CA" dirty="0" smtClean="0"/>
              <a:t>?</a:t>
            </a:r>
            <a:endParaRPr lang="en-CA" dirty="0"/>
          </a:p>
          <a:p>
            <a:r>
              <a:rPr lang="en-CA" dirty="0" smtClean="0"/>
              <a:t>Write down your examples</a:t>
            </a:r>
          </a:p>
          <a:p>
            <a:r>
              <a:rPr lang="en-CA" dirty="0" smtClean="0"/>
              <a:t>Be prepared to bring your discoveries to the larger group</a:t>
            </a:r>
            <a:endParaRPr lang="en-CA" dirty="0"/>
          </a:p>
        </p:txBody>
      </p:sp>
      <p:pic>
        <p:nvPicPr>
          <p:cNvPr id="6" name="Content Placeholder 5" descr="Suggestions to help prepare for using online breakout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2341168" y="1825625"/>
            <a:ext cx="5181600" cy="2914650"/>
          </a:xfrm>
          <a:prstGeom prst="rect">
            <a:avLst/>
          </a:prstGeom>
          <a:ln>
            <a:noFill/>
          </a:ln>
          <a:effectLst>
            <a:softEdge rad="112500"/>
          </a:effectLst>
        </p:spPr>
      </p:pic>
      <p:sp>
        <p:nvSpPr>
          <p:cNvPr id="5" name="Slide Number Placeholder 4"/>
          <p:cNvSpPr>
            <a:spLocks noGrp="1"/>
          </p:cNvSpPr>
          <p:nvPr>
            <p:ph type="sldNum" sz="quarter" idx="4"/>
          </p:nvPr>
        </p:nvSpPr>
        <p:spPr/>
        <p:txBody>
          <a:bodyPr/>
          <a:lstStyle/>
          <a:p>
            <a:r>
              <a:rPr lang="en-CA" smtClean="0"/>
              <a:t>Page </a:t>
            </a:r>
            <a:fld id="{DB6CDEAE-336C-45F2-ACD7-C344B4AAAF69}" type="slidenum">
              <a:rPr lang="en-CA" smtClean="0"/>
              <a:pPr/>
              <a:t>7</a:t>
            </a:fld>
            <a:endParaRPr lang="en-C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7308" y="4386531"/>
            <a:ext cx="2361276" cy="154049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6984" y="1544619"/>
            <a:ext cx="5943600" cy="3476662"/>
          </a:xfrm>
          <a:prstGeom prst="rect">
            <a:avLst/>
          </a:prstGeom>
        </p:spPr>
      </p:pic>
    </p:spTree>
    <p:extLst>
      <p:ext uri="{BB962C8B-B14F-4D97-AF65-F5344CB8AC3E}">
        <p14:creationId xmlns:p14="http://schemas.microsoft.com/office/powerpoint/2010/main" val="650496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279262946"/>
              </p:ext>
            </p:extLst>
          </p:nvPr>
        </p:nvSpPr>
        <p:spPr/>
        <p:txBody>
          <a:bodyPr/>
          <a:lstStyle/>
          <a:p>
            <a:r>
              <a:rPr lang="en-CA" dirty="0">
                <a:cs typeface="Calibri"/>
              </a:rPr>
              <a:t>Peer Mentor </a:t>
            </a:r>
            <a:r>
              <a:rPr lang="en-CA" dirty="0"/>
              <a:t>Qualities</a:t>
            </a:r>
          </a:p>
        </p:txBody>
      </p:sp>
      <p:sp>
        <p:nvSpPr>
          <p:cNvPr id="4" name="Slide Number Placeholder 3"/>
          <p:cNvSpPr>
            <a:spLocks noGrp="1"/>
          </p:cNvSpPr>
          <p:nvPr>
            <p:ph type="sldNum" sz="quarter" idx="4"/>
          </p:nvPr>
        </p:nvSpPr>
        <p:spPr>
          <a:xfrm>
            <a:off x="9067800" y="6356350"/>
            <a:ext cx="1352550" cy="365125"/>
          </a:xfrm>
        </p:spPr>
        <p:txBody>
          <a:bodyPr/>
          <a:lstStyle/>
          <a:p>
            <a:fld id="{DB6CDEAE-336C-45F2-ACD7-C344B4AAAF69}" type="slidenum">
              <a:rPr lang="en-CA" smtClean="0"/>
              <a:t>8</a:t>
            </a:fld>
            <a:endParaRPr lang="en-CA"/>
          </a:p>
        </p:txBody>
      </p:sp>
      <p:pic>
        <p:nvPicPr>
          <p:cNvPr id="5" name="Content Placeholder 4"/>
          <p:cNvPicPr>
            <a:picLocks noGrp="1" noChangeAspect="1"/>
          </p:cNvPicPr>
          <p:nvPr>
            <p:ph idx="1"/>
          </p:nvPr>
        </p:nvPicPr>
        <p:blipFill>
          <a:blip r:embed="rId3"/>
          <a:stretch>
            <a:fillRect/>
          </a:stretch>
        </p:blipFill>
        <p:spPr>
          <a:xfrm>
            <a:off x="3381375" y="1533525"/>
            <a:ext cx="5205413" cy="4558179"/>
          </a:xfrm>
          <a:prstGeom prst="rect">
            <a:avLst/>
          </a:prstGeom>
        </p:spPr>
      </p:pic>
    </p:spTree>
    <p:extLst>
      <p:ext uri="{BB962C8B-B14F-4D97-AF65-F5344CB8AC3E}">
        <p14:creationId xmlns:p14="http://schemas.microsoft.com/office/powerpoint/2010/main" val="1422874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introduce the new role into Long-term Care?</a:t>
            </a:r>
            <a:endParaRPr lang="en-CA" dirty="0"/>
          </a:p>
        </p:txBody>
      </p:sp>
      <p:sp>
        <p:nvSpPr>
          <p:cNvPr id="3" name="Content Placeholder 2"/>
          <p:cNvSpPr>
            <a:spLocks noGrp="1"/>
          </p:cNvSpPr>
          <p:nvPr>
            <p:ph sz="half" idx="1"/>
          </p:nvPr>
        </p:nvSpPr>
        <p:spPr/>
        <p:txBody>
          <a:bodyPr/>
          <a:lstStyle/>
          <a:p>
            <a:r>
              <a:rPr lang="en-CA" dirty="0" smtClean="0"/>
              <a:t>Increase HCA hires</a:t>
            </a:r>
          </a:p>
          <a:p>
            <a:pPr marL="0" indent="0">
              <a:buNone/>
            </a:pPr>
            <a:r>
              <a:rPr lang="en-CA" dirty="0" smtClean="0"/>
              <a:t> </a:t>
            </a:r>
          </a:p>
          <a:p>
            <a:r>
              <a:rPr lang="en-CA" dirty="0" smtClean="0"/>
              <a:t>Enhance residents quality of life</a:t>
            </a:r>
          </a:p>
          <a:p>
            <a:pPr marL="0" indent="0">
              <a:buNone/>
            </a:pPr>
            <a:endParaRPr lang="en-CA" dirty="0" smtClean="0"/>
          </a:p>
          <a:p>
            <a:r>
              <a:rPr lang="en-CA" dirty="0" smtClean="0"/>
              <a:t>Improve entry to health careers</a:t>
            </a:r>
          </a:p>
          <a:p>
            <a:endParaRPr lang="en-CA" dirty="0"/>
          </a:p>
          <a:p>
            <a:r>
              <a:rPr lang="en-CA" dirty="0" smtClean="0"/>
              <a:t>Provide “job ready” graduates</a:t>
            </a:r>
          </a:p>
          <a:p>
            <a:endParaRPr lang="en-CA" dirty="0"/>
          </a:p>
          <a:p>
            <a:endParaRPr lang="en-CA" dirty="0" smtClean="0"/>
          </a:p>
          <a:p>
            <a:endParaRPr lang="en-CA" dirty="0"/>
          </a:p>
        </p:txBody>
      </p:sp>
      <p:sp>
        <p:nvSpPr>
          <p:cNvPr id="5" name="Slide Number Placeholder 4"/>
          <p:cNvSpPr>
            <a:spLocks noGrp="1"/>
          </p:cNvSpPr>
          <p:nvPr>
            <p:ph type="sldNum" sz="quarter" idx="4"/>
          </p:nvPr>
        </p:nvSpPr>
        <p:spPr/>
        <p:txBody>
          <a:bodyPr/>
          <a:lstStyle/>
          <a:p>
            <a:r>
              <a:rPr lang="en-CA" smtClean="0"/>
              <a:t>Page </a:t>
            </a:r>
            <a:fld id="{DB6CDEAE-336C-45F2-ACD7-C344B4AAAF69}" type="slidenum">
              <a:rPr lang="en-CA" smtClean="0"/>
              <a:pPr/>
              <a:t>9</a:t>
            </a:fld>
            <a:endParaRPr lang="en-CA" dirty="0"/>
          </a:p>
        </p:txBody>
      </p:sp>
      <p:pic>
        <p:nvPicPr>
          <p:cNvPr id="9" name="Content Placeholder 8" descr="Diversity Images Royalty Free Stock Photos | rawpixel"/>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801600" y="1690688"/>
            <a:ext cx="4547372" cy="3240000"/>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9420" y="1287342"/>
            <a:ext cx="4589780" cy="4808341"/>
          </a:xfrm>
          <a:prstGeom prst="rect">
            <a:avLst/>
          </a:prstGeom>
        </p:spPr>
      </p:pic>
    </p:spTree>
    <p:extLst>
      <p:ext uri="{BB962C8B-B14F-4D97-AF65-F5344CB8AC3E}">
        <p14:creationId xmlns:p14="http://schemas.microsoft.com/office/powerpoint/2010/main" val="3538413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00563DF8CC9D4DA02BE20667531E44" ma:contentTypeVersion="12" ma:contentTypeDescription="Create a new document." ma:contentTypeScope="" ma:versionID="3c8ff8808ae4df1597eda0e9b46e4e1c">
  <xsd:schema xmlns:xsd="http://www.w3.org/2001/XMLSchema" xmlns:xs="http://www.w3.org/2001/XMLSchema" xmlns:p="http://schemas.microsoft.com/office/2006/metadata/properties" xmlns:ns1="http://schemas.microsoft.com/sharepoint/v3" xmlns:ns2="c7fbccdd-0f87-463d-8bee-845f48143e98" targetNamespace="http://schemas.microsoft.com/office/2006/metadata/properties" ma:root="true" ma:fieldsID="9609463e2dba825fe17cd1d7746f636c" ns1:_="" ns2:_="">
    <xsd:import namespace="http://schemas.microsoft.com/sharepoint/v3"/>
    <xsd:import namespace="c7fbccdd-0f87-463d-8bee-845f48143e9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fbccdd-0f87-463d-8bee-845f48143e98"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27B58C-59B2-4FFE-8E7E-A4F0C554801F}">
  <ds:schemaRefs>
    <ds:schemaRef ds:uri="http://schemas.microsoft.com/sharepoint/v3/contenttype/forms"/>
  </ds:schemaRefs>
</ds:datastoreItem>
</file>

<file path=customXml/itemProps2.xml><?xml version="1.0" encoding="utf-8"?>
<ds:datastoreItem xmlns:ds="http://schemas.openxmlformats.org/officeDocument/2006/customXml" ds:itemID="{1CE7DDA2-1588-44A6-8CF0-35B41690934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8c5ab7b-2bf3-4bbd-b760-7471590e35a5"/>
    <ds:schemaRef ds:uri="592159F7-9265-4F8B-B32C-2183ED3BD881"/>
    <ds:schemaRef ds:uri="http://www.w3.org/XML/1998/namespace"/>
  </ds:schemaRefs>
</ds:datastoreItem>
</file>

<file path=customXml/itemProps3.xml><?xml version="1.0" encoding="utf-8"?>
<ds:datastoreItem xmlns:ds="http://schemas.openxmlformats.org/officeDocument/2006/customXml" ds:itemID="{12F7564F-176E-4872-A2A3-ECB157E42EFE}"/>
</file>

<file path=docProps/app.xml><?xml version="1.0" encoding="utf-8"?>
<Properties xmlns="http://schemas.openxmlformats.org/officeDocument/2006/extended-properties" xmlns:vt="http://schemas.openxmlformats.org/officeDocument/2006/docPropsVTypes">
  <Template/>
  <TotalTime>3360</TotalTime>
  <Words>1441</Words>
  <Application>Microsoft Office PowerPoint</Application>
  <PresentationFormat>Widescreen</PresentationFormat>
  <Paragraphs>202</Paragraphs>
  <Slides>17</Slides>
  <Notes>14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TW Cen MT</vt:lpstr>
      <vt:lpstr>Office Theme</vt:lpstr>
      <vt:lpstr>Peer Mentorship in Long-term Care </vt:lpstr>
      <vt:lpstr>PowerPoint Presentation</vt:lpstr>
      <vt:lpstr>Welcome to the Peer Mentor Role</vt:lpstr>
      <vt:lpstr>Session Overview </vt:lpstr>
      <vt:lpstr>Long-term Care Philosophy of Care</vt:lpstr>
      <vt:lpstr>Cultural Safety is about…</vt:lpstr>
      <vt:lpstr>Being a Peer Mentor:  What qualities do you bring to the mentorship role?</vt:lpstr>
      <vt:lpstr>Peer Mentor Qualities</vt:lpstr>
      <vt:lpstr>Why introduce the new role into Long-term Care?</vt:lpstr>
      <vt:lpstr>HCSW Role and Responsibilities</vt:lpstr>
      <vt:lpstr>Resources for Mentoring the HCSW</vt:lpstr>
      <vt:lpstr>Limits and Conditions Resource </vt:lpstr>
      <vt:lpstr>Peer Mentorship Guide</vt:lpstr>
      <vt:lpstr>HCSW Support </vt:lpstr>
      <vt:lpstr>Engaging and Connecting with Residents </vt:lpstr>
      <vt:lpstr>Day in the Life of the HCSW shift responsibilities </vt:lpstr>
      <vt:lpstr>Thank you </vt:lpstr>
    </vt:vector>
  </TitlesOfParts>
  <Company>BC Clinical and Support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Mentorship in Long-term care</dc:title>
  <dc:creator>Wackerman, Helene</dc:creator>
  <cp:lastModifiedBy>Pakdel, Kian</cp:lastModifiedBy>
  <cp:revision>154</cp:revision>
  <dcterms:created xsi:type="dcterms:W3CDTF">2020-12-22T18:20:50Z</dcterms:created>
  <dcterms:modified xsi:type="dcterms:W3CDTF">2021-02-23T17:33:54Z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0x010100B000563DF8CC9D4DA02BE20667531E44</vt:lpwstr>
  </property>
</Properties>
</file>